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12"/>
  </p:notesMasterIdLst>
  <p:handoutMasterIdLst>
    <p:handoutMasterId r:id="rId13"/>
  </p:handoutMasterIdLst>
  <p:sldIdLst>
    <p:sldId id="257" r:id="rId4"/>
    <p:sldId id="258" r:id="rId5"/>
    <p:sldId id="259" r:id="rId6"/>
    <p:sldId id="260" r:id="rId7"/>
    <p:sldId id="267" r:id="rId8"/>
    <p:sldId id="268" r:id="rId9"/>
    <p:sldId id="264" r:id="rId10"/>
    <p:sldId id="263" r:id="rId11"/>
  </p:sldIdLst>
  <p:sldSz cx="9144000" cy="6858000" type="screen4x3"/>
  <p:notesSz cx="10234613" cy="70993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78">
          <p15:clr>
            <a:srgbClr val="000000"/>
          </p15:clr>
        </p15:guide>
        <p15:guide id="2" pos="2025">
          <p15:clr>
            <a:srgbClr val="000000"/>
          </p15:clr>
        </p15:guide>
        <p15:guide id="3" orient="horz" pos="3071">
          <p15:clr>
            <a:srgbClr val="A4A3A4"/>
          </p15:clr>
        </p15:guide>
        <p15:guide id="4" pos="2096">
          <p15:clr>
            <a:srgbClr val="A4A3A4"/>
          </p15:clr>
        </p15:guide>
        <p15:guide id="5" orient="horz" pos="2066">
          <p15:clr>
            <a:srgbClr val="A4A3A4"/>
          </p15:clr>
        </p15:guide>
        <p15:guide id="6" orient="horz" pos="2130">
          <p15:clr>
            <a:srgbClr val="A4A3A4"/>
          </p15:clr>
        </p15:guide>
        <p15:guide id="7" pos="2919">
          <p15:clr>
            <a:srgbClr val="A4A3A4"/>
          </p15:clr>
        </p15:guide>
        <p15:guide id="8" pos="3022">
          <p15:clr>
            <a:srgbClr val="A4A3A4"/>
          </p15:clr>
        </p15:guide>
      </p15:notes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1" roundtripDataSignature="AMtx7mjhO4aMwe3+MfrDMHBHGxgDpnXv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BE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4CFD40-2147-4558-B79B-033271C7B636}" v="6" dt="2026-03-24T10:18:49.638"/>
  </p1510:revLst>
</p1510:revInfo>
</file>

<file path=ppt/tableStyles.xml><?xml version="1.0" encoding="utf-8"?>
<a:tblStyleLst xmlns:a="http://schemas.openxmlformats.org/drawingml/2006/main" def="{65FC642A-89D9-4D00-8E56-9148DFF6096F}">
  <a:tblStyle styleId="{65FC642A-89D9-4D00-8E56-9148DFF6096F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7662"/>
    </p:cViewPr>
  </p:sorter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78"/>
        <p:guide pos="2025"/>
        <p:guide orient="horz" pos="3071"/>
        <p:guide pos="2096"/>
        <p:guide orient="horz" pos="2066"/>
        <p:guide orient="horz" pos="2130"/>
        <p:guide pos="2919"/>
        <p:guide pos="30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46" Type="http://schemas.microsoft.com/office/2015/10/relationships/revisionInfo" Target="revisionInfo.xml"/><Relationship Id="rId2" Type="http://schemas.openxmlformats.org/officeDocument/2006/relationships/slideMaster" Target="slideMasters/slideMaster2.xml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4435000" cy="355363"/>
          </a:xfrm>
          <a:prstGeom prst="rect">
            <a:avLst/>
          </a:prstGeom>
        </p:spPr>
        <p:txBody>
          <a:bodyPr vert="horz" lIns="94396" tIns="47197" rIns="94396" bIns="47197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797248" y="3"/>
            <a:ext cx="4435000" cy="355363"/>
          </a:xfrm>
          <a:prstGeom prst="rect">
            <a:avLst/>
          </a:prstGeom>
        </p:spPr>
        <p:txBody>
          <a:bodyPr vert="horz" lIns="94396" tIns="47197" rIns="94396" bIns="47197" rtlCol="0"/>
          <a:lstStyle>
            <a:lvl1pPr algn="r">
              <a:defRPr sz="1200"/>
            </a:lvl1pPr>
          </a:lstStyle>
          <a:p>
            <a:fld id="{4B5BB422-4692-4667-97B3-323773F3D132}" type="datetimeFigureOut">
              <a:rPr lang="fr-FR" smtClean="0"/>
              <a:t>31/03/2026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742805"/>
            <a:ext cx="4435000" cy="355362"/>
          </a:xfrm>
          <a:prstGeom prst="rect">
            <a:avLst/>
          </a:prstGeom>
        </p:spPr>
        <p:txBody>
          <a:bodyPr vert="horz" lIns="94396" tIns="47197" rIns="94396" bIns="47197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797248" y="6742805"/>
            <a:ext cx="4435000" cy="355362"/>
          </a:xfrm>
          <a:prstGeom prst="rect">
            <a:avLst/>
          </a:prstGeom>
        </p:spPr>
        <p:txBody>
          <a:bodyPr vert="horz" lIns="94396" tIns="47197" rIns="94396" bIns="47197" rtlCol="0" anchor="b"/>
          <a:lstStyle>
            <a:lvl1pPr algn="r">
              <a:defRPr sz="1200"/>
            </a:lvl1pPr>
          </a:lstStyle>
          <a:p>
            <a:fld id="{437F937F-75FE-4CD3-B849-A21A080FFA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471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>
            <a:off x="3" y="1"/>
            <a:ext cx="10234613" cy="7099299"/>
          </a:xfrm>
          <a:prstGeom prst="roundRect">
            <a:avLst>
              <a:gd name="adj" fmla="val 4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4664" tIns="47333" rIns="94664" bIns="47333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5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Google Shape;4;n"/>
          <p:cNvSpPr txBox="1"/>
          <p:nvPr/>
        </p:nvSpPr>
        <p:spPr>
          <a:xfrm>
            <a:off x="0" y="0"/>
            <a:ext cx="4432630" cy="356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664" tIns="47333" rIns="94664" bIns="47333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5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Google Shape;5;n"/>
          <p:cNvSpPr txBox="1"/>
          <p:nvPr/>
        </p:nvSpPr>
        <p:spPr>
          <a:xfrm>
            <a:off x="5801984" y="0"/>
            <a:ext cx="4432630" cy="356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664" tIns="47333" rIns="94664" bIns="47333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5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" name="Google Shape;6;n"/>
          <p:cNvSpPr>
            <a:spLocks noGrp="1" noRot="1" noChangeAspect="1"/>
          </p:cNvSpPr>
          <p:nvPr>
            <p:ph type="sldImg" idx="2"/>
          </p:nvPr>
        </p:nvSpPr>
        <p:spPr>
          <a:xfrm>
            <a:off x="3338513" y="530225"/>
            <a:ext cx="3552825" cy="2665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" name="Google Shape;7;n"/>
          <p:cNvSpPr txBox="1">
            <a:spLocks noGrp="1"/>
          </p:cNvSpPr>
          <p:nvPr>
            <p:ph type="body" idx="1"/>
          </p:nvPr>
        </p:nvSpPr>
        <p:spPr>
          <a:xfrm>
            <a:off x="1362249" y="3371969"/>
            <a:ext cx="7510121" cy="3195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7" tIns="48442" rIns="93167" bIns="48442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/>
          <p:nvPr/>
        </p:nvSpPr>
        <p:spPr>
          <a:xfrm>
            <a:off x="0" y="6742803"/>
            <a:ext cx="4432630" cy="356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664" tIns="47333" rIns="94664" bIns="47333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5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Google Shape;9;n"/>
          <p:cNvSpPr txBox="1">
            <a:spLocks noGrp="1"/>
          </p:cNvSpPr>
          <p:nvPr>
            <p:ph type="sldNum" idx="12"/>
          </p:nvPr>
        </p:nvSpPr>
        <p:spPr>
          <a:xfrm>
            <a:off x="5801984" y="6742804"/>
            <a:ext cx="4430261" cy="35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7" tIns="48442" rIns="93167" bIns="48442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SzPts val="1200"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0519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 txBox="1"/>
          <p:nvPr/>
        </p:nvSpPr>
        <p:spPr>
          <a:xfrm>
            <a:off x="5801984" y="6742804"/>
            <a:ext cx="4430261" cy="35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7" tIns="48442" rIns="93167" bIns="48442" anchor="b" anchorCtr="0">
            <a:noAutofit/>
          </a:bodyPr>
          <a:lstStyle/>
          <a:p>
            <a:pPr algn="r">
              <a:buSzPts val="2400"/>
            </a:pPr>
            <a:fld id="{00000000-1234-1234-1234-123412341234}" type="slidenum"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SzPts val="2400"/>
              </a:pPr>
              <a:t>1</a:t>
            </a:fld>
            <a:endParaRPr/>
          </a:p>
        </p:txBody>
      </p:sp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30225"/>
            <a:ext cx="3551237" cy="2665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1362249" y="3371969"/>
            <a:ext cx="7510121" cy="3199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7" tIns="48442" rIns="93167" bIns="48442" anchor="ctr" anchorCtr="0">
            <a:noAutofit/>
          </a:bodyPr>
          <a:lstStyle/>
          <a:p>
            <a:pPr marL="0" indent="0"/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:notes"/>
          <p:cNvSpPr txBox="1"/>
          <p:nvPr/>
        </p:nvSpPr>
        <p:spPr>
          <a:xfrm>
            <a:off x="5801984" y="6742804"/>
            <a:ext cx="4430261" cy="35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7" tIns="48442" rIns="93167" bIns="48442" anchor="b" anchorCtr="0">
            <a:noAutofit/>
          </a:bodyPr>
          <a:lstStyle/>
          <a:p>
            <a:pPr algn="r">
              <a:buSzPts val="2400"/>
            </a:pPr>
            <a:fld id="{00000000-1234-1234-1234-123412341234}" type="slidenum"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SzPts val="2400"/>
              </a:pPr>
              <a:t>2</a:t>
            </a:fld>
            <a:endParaRPr/>
          </a:p>
        </p:txBody>
      </p:sp>
      <p:sp>
        <p:nvSpPr>
          <p:cNvPr id="86" name="Google Shape;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30225"/>
            <a:ext cx="3551237" cy="2665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1362249" y="3371969"/>
            <a:ext cx="7510121" cy="3199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7" tIns="48442" rIns="93167" bIns="48442" anchor="ctr" anchorCtr="0">
            <a:noAutofit/>
          </a:bodyPr>
          <a:lstStyle/>
          <a:p>
            <a:pPr marL="0" indent="0"/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4f8c4122ee_0_0:notes"/>
          <p:cNvSpPr txBox="1"/>
          <p:nvPr/>
        </p:nvSpPr>
        <p:spPr>
          <a:xfrm>
            <a:off x="5801984" y="6742803"/>
            <a:ext cx="4430074" cy="3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7" tIns="48442" rIns="93167" bIns="48442" anchor="b" anchorCtr="0">
            <a:noAutofit/>
          </a:bodyPr>
          <a:lstStyle/>
          <a:p>
            <a:pPr algn="r">
              <a:buSzPts val="2400"/>
            </a:pPr>
            <a:fld id="{00000000-1234-1234-1234-123412341234}" type="slidenum"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SzPts val="2400"/>
              </a:pPr>
              <a:t>3</a:t>
            </a:fld>
            <a:endParaRPr/>
          </a:p>
        </p:txBody>
      </p:sp>
      <p:sp>
        <p:nvSpPr>
          <p:cNvPr id="101" name="Google Shape;101;g24f8c4122e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30225"/>
            <a:ext cx="3551237" cy="2665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02" name="Google Shape;102;g24f8c4122ee_0_0:notes"/>
          <p:cNvSpPr txBox="1">
            <a:spLocks noGrp="1"/>
          </p:cNvSpPr>
          <p:nvPr>
            <p:ph type="body" idx="1"/>
          </p:nvPr>
        </p:nvSpPr>
        <p:spPr>
          <a:xfrm>
            <a:off x="1362247" y="3371969"/>
            <a:ext cx="7510307" cy="3199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7" tIns="48442" rIns="93167" bIns="48442" anchor="ctr" anchorCtr="0">
            <a:noAutofit/>
          </a:bodyPr>
          <a:lstStyle/>
          <a:p>
            <a:pPr marL="0" indent="0"/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/>
          <p:nvPr/>
        </p:nvSpPr>
        <p:spPr>
          <a:xfrm>
            <a:off x="5801984" y="6742804"/>
            <a:ext cx="4430261" cy="35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7" tIns="48442" rIns="93167" bIns="48442" anchor="b" anchorCtr="0">
            <a:noAutofit/>
          </a:bodyPr>
          <a:lstStyle/>
          <a:p>
            <a:pPr algn="r">
              <a:buSzPts val="2400"/>
            </a:pPr>
            <a:fld id="{00000000-1234-1234-1234-123412341234}" type="slidenum"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SzPts val="2400"/>
              </a:pPr>
              <a:t>4</a:t>
            </a:fld>
            <a:endParaRPr/>
          </a:p>
        </p:txBody>
      </p:sp>
      <p:sp>
        <p:nvSpPr>
          <p:cNvPr id="137" name="Google Shape;13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30225"/>
            <a:ext cx="3551237" cy="2665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38" name="Google Shape;138;p6:notes"/>
          <p:cNvSpPr txBox="1">
            <a:spLocks noGrp="1"/>
          </p:cNvSpPr>
          <p:nvPr>
            <p:ph type="body" idx="1"/>
          </p:nvPr>
        </p:nvSpPr>
        <p:spPr>
          <a:xfrm>
            <a:off x="1362249" y="3371969"/>
            <a:ext cx="7510121" cy="3199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7" tIns="48442" rIns="93167" bIns="48442" anchor="ctr" anchorCtr="0">
            <a:noAutofit/>
          </a:bodyPr>
          <a:lstStyle/>
          <a:p>
            <a:pPr marL="0" indent="0"/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4f8c4122ee_0_0:notes"/>
          <p:cNvSpPr txBox="1"/>
          <p:nvPr/>
        </p:nvSpPr>
        <p:spPr>
          <a:xfrm>
            <a:off x="5801984" y="6742803"/>
            <a:ext cx="4430074" cy="3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7" tIns="48442" rIns="93167" bIns="48442" anchor="b" anchorCtr="0">
            <a:noAutofit/>
          </a:bodyPr>
          <a:lstStyle/>
          <a:p>
            <a:pPr algn="r">
              <a:buSzPts val="2400"/>
            </a:pPr>
            <a:fld id="{00000000-1234-1234-1234-123412341234}" type="slidenum"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SzPts val="2400"/>
              </a:pPr>
              <a:t>5</a:t>
            </a:fld>
            <a:endParaRPr/>
          </a:p>
        </p:txBody>
      </p:sp>
      <p:sp>
        <p:nvSpPr>
          <p:cNvPr id="101" name="Google Shape;101;g24f8c4122e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30225"/>
            <a:ext cx="3551237" cy="2665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02" name="Google Shape;102;g24f8c4122ee_0_0:notes"/>
          <p:cNvSpPr txBox="1">
            <a:spLocks noGrp="1"/>
          </p:cNvSpPr>
          <p:nvPr>
            <p:ph type="body" idx="1"/>
          </p:nvPr>
        </p:nvSpPr>
        <p:spPr>
          <a:xfrm>
            <a:off x="1362247" y="3371969"/>
            <a:ext cx="7510307" cy="3199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7" tIns="48442" rIns="93167" bIns="48442" anchor="ctr" anchorCtr="0">
            <a:noAutofit/>
          </a:bodyPr>
          <a:lstStyle/>
          <a:p>
            <a:pPr marL="0" indent="0"/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/>
          <p:nvPr/>
        </p:nvSpPr>
        <p:spPr>
          <a:xfrm>
            <a:off x="5801984" y="6742804"/>
            <a:ext cx="4430261" cy="35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7" tIns="48442" rIns="93167" bIns="48442" anchor="b" anchorCtr="0">
            <a:noAutofit/>
          </a:bodyPr>
          <a:lstStyle/>
          <a:p>
            <a:pPr algn="r">
              <a:buSzPts val="2400"/>
            </a:pPr>
            <a:fld id="{00000000-1234-1234-1234-123412341234}" type="slidenum"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SzPts val="2400"/>
              </a:pPr>
              <a:t>6</a:t>
            </a:fld>
            <a:endParaRPr/>
          </a:p>
        </p:txBody>
      </p:sp>
      <p:sp>
        <p:nvSpPr>
          <p:cNvPr id="137" name="Google Shape;13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30225"/>
            <a:ext cx="3551237" cy="2665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38" name="Google Shape;138;p6:notes"/>
          <p:cNvSpPr txBox="1">
            <a:spLocks noGrp="1"/>
          </p:cNvSpPr>
          <p:nvPr>
            <p:ph type="body" idx="1"/>
          </p:nvPr>
        </p:nvSpPr>
        <p:spPr>
          <a:xfrm>
            <a:off x="1362249" y="3371969"/>
            <a:ext cx="7510121" cy="3199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7" tIns="48442" rIns="93167" bIns="48442" anchor="ctr" anchorCtr="0">
            <a:noAutofit/>
          </a:bodyPr>
          <a:lstStyle/>
          <a:p>
            <a:pPr marL="0" indent="0"/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:notes"/>
          <p:cNvSpPr txBox="1"/>
          <p:nvPr/>
        </p:nvSpPr>
        <p:spPr>
          <a:xfrm>
            <a:off x="5801984" y="6742804"/>
            <a:ext cx="4430261" cy="35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7" tIns="48442" rIns="93167" bIns="48442" anchor="b" anchorCtr="0">
            <a:noAutofit/>
          </a:bodyPr>
          <a:lstStyle/>
          <a:p>
            <a:pPr algn="r">
              <a:buSzPts val="2400"/>
            </a:pPr>
            <a:fld id="{00000000-1234-1234-1234-123412341234}" type="slidenum"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SzPts val="2400"/>
              </a:pPr>
              <a:t>7</a:t>
            </a:fld>
            <a:endParaRPr/>
          </a:p>
        </p:txBody>
      </p:sp>
      <p:sp>
        <p:nvSpPr>
          <p:cNvPr id="192" name="Google Shape;19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30225"/>
            <a:ext cx="3551237" cy="2665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93" name="Google Shape;193;p9:notes"/>
          <p:cNvSpPr txBox="1">
            <a:spLocks noGrp="1"/>
          </p:cNvSpPr>
          <p:nvPr>
            <p:ph type="body" idx="1"/>
          </p:nvPr>
        </p:nvSpPr>
        <p:spPr>
          <a:xfrm>
            <a:off x="1362249" y="3371969"/>
            <a:ext cx="7510121" cy="3199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7" tIns="48442" rIns="93167" bIns="48442" anchor="ctr" anchorCtr="0">
            <a:noAutofit/>
          </a:bodyPr>
          <a:lstStyle/>
          <a:p>
            <a:pPr marL="0" indent="0"/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:notes"/>
          <p:cNvSpPr txBox="1"/>
          <p:nvPr/>
        </p:nvSpPr>
        <p:spPr>
          <a:xfrm>
            <a:off x="5801984" y="6742803"/>
            <a:ext cx="4430074" cy="3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7" tIns="48442" rIns="93167" bIns="48442" anchor="b" anchorCtr="0">
            <a:noAutofit/>
          </a:bodyPr>
          <a:lstStyle/>
          <a:p>
            <a:pPr algn="r">
              <a:buSzPts val="2400"/>
            </a:pPr>
            <a:fld id="{00000000-1234-1234-1234-123412341234}" type="slidenum"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SzPts val="2400"/>
              </a:pPr>
              <a:t>8</a:t>
            </a:fld>
            <a:endParaRPr/>
          </a:p>
        </p:txBody>
      </p:sp>
      <p:sp>
        <p:nvSpPr>
          <p:cNvPr id="178" name="Google Shape;17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30225"/>
            <a:ext cx="3551237" cy="2665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79" name="Google Shape;179;p8:notes"/>
          <p:cNvSpPr txBox="1">
            <a:spLocks noGrp="1"/>
          </p:cNvSpPr>
          <p:nvPr>
            <p:ph type="body" idx="1"/>
          </p:nvPr>
        </p:nvSpPr>
        <p:spPr>
          <a:xfrm>
            <a:off x="1362247" y="3371969"/>
            <a:ext cx="7510307" cy="3199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7" tIns="48442" rIns="93167" bIns="48442" anchor="ctr" anchorCtr="0">
            <a:noAutofit/>
          </a:bodyPr>
          <a:lstStyle/>
          <a:p>
            <a:pPr marL="0" indent="0"/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1e4a4a72db1_1_15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" name="Google Shape;16;g1e4a4a72db1_1_15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7" name="Google Shape;17;g1e4a4a72db1_1_1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1e4a4a72db1_1_50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g1e4a4a72db1_1_50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g1e4a4a72db1_1_5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1e4a4a72db1_1_5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7D0270-4943-4227-39A8-DDC51C60AC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03F40F2-A359-E716-7EDD-8C60876F12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701358D-DA97-83C5-8947-F78297765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7C275C7-A333-B846-FACF-3F37538AE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966CE9-DEF8-BC6F-A6A8-BB73BF5E0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E9175-7E97-497A-8B65-6ED7BED39C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7327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97F579-9E17-82CF-6AAB-D89E060FC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8CC175F-112A-906A-13FE-5AFA59901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A98F38-66E1-C9C4-AFD7-6CB00AF3E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FDDD30-22B7-89CA-48D2-08A35D1A6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8746E3-7BF2-F7BD-178C-BFF7AF063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E9175-7E97-497A-8B65-6ED7BED39C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532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047109-F3E0-5DE2-FF57-80B2D700F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1C0ED7F-2899-1D0D-C7FF-C1B37AF65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4AFAE8-C0B8-E42A-6E02-50DC2D4BA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B5B530C-0F51-C7C7-8144-F2A1B6E9F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6ED8BD0-B376-1F71-6A33-3BEEE0A5E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E9175-7E97-497A-8B65-6ED7BED39C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7876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D5C8ED-8F2A-1290-2442-52BF81014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48ED8F-3FED-5791-922F-4688024CFE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1F355C1-383E-6079-8C2D-6D0942A5BD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ACE55CA-B731-B15A-8427-C50CA37C8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44C0016-C189-1EB2-2EC6-A6CF12162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599B952-0FBB-2B6A-6254-AE1966EF7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E9175-7E97-497A-8B65-6ED7BED39C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94170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F204AB-A2AF-0B22-2609-8208D34E3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5AC4097-5A0B-E1B6-3CAA-741F0686BA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8F8A059-5625-7380-53D7-78C6A4FCA1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28212DD-0D33-7965-5372-0103C9E67F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E57784F-AAEA-3D36-93A1-ABBA99FBEA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9EDE054-EADA-FC91-08A6-978E04FB0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40A18E7-2332-9B3D-242B-409DCBE6A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C50CA7C-3A44-1F08-AF13-1FC67E032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E9175-7E97-497A-8B65-6ED7BED39C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6228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94833B-4758-1C1E-4463-0AB4873EE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99A6C20-2CDC-2209-8813-936E851B3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5024C90-A6E1-C9E1-F51C-72DB00357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55A3C2A-F40C-AF07-D39C-4240678A4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E9175-7E97-497A-8B65-6ED7BED39C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5295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8E13554-724F-81CD-25FE-E82912320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0ABAF04-E883-C467-96E7-6CBBA86CF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89D7D37-D3B0-0F49-2653-34FB2BF93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E9175-7E97-497A-8B65-6ED7BED39C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53989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F326E2-97BD-560A-6DED-0C654E3F2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5C6C47-E818-7E1B-C322-5347DE662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C05FB31-64B1-C2CF-7F46-592C21E494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79E11E6-FCFD-8EB9-7F67-D6C8A4D5C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77C9C06-6202-DCEE-0FC9-3A3E6340C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65ECFC7-1B46-35BD-0FAB-621DBE521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E9175-7E97-497A-8B65-6ED7BED39C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8603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g1e4a4a72db1_1_19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" name="Google Shape;20;g1e4a4a72db1_1_1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D73456-119B-2F17-BD40-8A25927BC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56A2DAC-B386-0E93-C107-27FA97B49B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8A489DB-756C-7E12-1165-0B9BEBDFDB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3BEB80-4415-05CB-DE25-C72C66EEE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1A2A961-D77E-91BB-22D8-C8AB541F8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3351FA7-A01B-C2AC-9BB0-869FBD1FD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E9175-7E97-497A-8B65-6ED7BED39C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58948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95325F-284A-D352-39FA-243E3865E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9385376-6769-D548-284A-7A699A8495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DA99F7-B7BF-BD5E-A10F-C43BA211A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D447A4-DEFD-AB35-E5DD-9C20E7604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0F8267-9624-1344-8019-AEF78F816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E9175-7E97-497A-8B65-6ED7BED39C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58824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8716514-0731-8A76-C272-A57FE13EB5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3D28CAE-94C3-F510-6C97-6CCCFFBBCA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0E892E-8502-3FE3-9B80-A4E19B7A5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72AD93F-8C1B-0D6A-1887-F2858AA7D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2B6AF6-9AEA-CB82-8D11-808568702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E9175-7E97-497A-8B65-6ED7BED39C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725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EA8B6B-CD32-71DC-06E7-5E9E765956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2F30D3E-1510-E504-B485-2CCFDE64EE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155218-42D5-87B5-D03A-34DE3AACA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FAC5D8D-1150-229C-E231-EDCC0E041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EBCDC8-92E5-E182-7C65-3197AB1B3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F8A19-3CCB-4643-B778-A937613B38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80310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076533-C01F-788D-3E33-FB1AD4FA7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199B29-067A-8DCD-BAC2-9B7ABD6268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36846B9-ADE9-00D0-CCED-266149A8D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3DE7A3-1962-1217-10E3-3F61B64F3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4EC5E81-6554-1E8A-82C6-A529E201E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F8A19-3CCB-4643-B778-A937613B38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13194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AC19E7-6019-7125-BE5F-F07D5714E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340D599-D61A-EDF7-0426-573BAFDFC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4422AE-8B2A-E5DA-E04F-A9FAACA27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F0711A1-C906-9F15-87BF-03AE54FF4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E25C13-CAB4-3A0A-821E-9A02FA254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F8A19-3CCB-4643-B778-A937613B38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50432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78FF0E-F1FF-DE7B-A145-B563B4837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244BAB-FAE7-F94E-BAB4-FE0F05E522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8C78468-1704-8671-F040-2AB2A41497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EAEB547-19EC-E23E-8B18-AFE84827E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D1628BF-91BD-43EE-EA82-ACBB0B822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35DB68C-ACC0-1F03-D822-21AFCF069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F8A19-3CCB-4643-B778-A937613B38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43601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F97A6E-3E3E-88C9-6A82-19E1753FC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16C1385-7A36-8FCE-B926-06D205B7A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F7A7E3A-2893-8C83-84ED-D38B45F4ED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10BAF4A-41BC-2AAD-6E14-3393126BEE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3667223-4452-F611-6740-9721D657E2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9D86318-123D-1782-1DEC-36947F357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05F1214-CD1C-527F-EF1E-64F614009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7B1FD91-ED13-5DEA-36E1-4D74EEE0B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F8A19-3CCB-4643-B778-A937613B38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10560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2F5705-4E50-C046-948F-57FAEACF7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FA69CF2-3EB7-019E-51DF-7E1340B02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7F822B9-B0CC-F4EA-3F1C-1FAECCB4F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CE46245-3976-C0D4-4678-085B9D0AA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F8A19-3CCB-4643-B778-A937613B38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46482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8ECCEC6-B0A6-85B8-0821-87D49F872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AEC071A-8656-75B8-29D4-7E28B6D7F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3FE7934-CF9A-6A30-0FB3-92D1C85D6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F8A19-3CCB-4643-B778-A937613B38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1077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1e4a4a72db1_1_22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g1e4a4a72db1_1_2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g1e4a4a72db1_1_2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BA5F33-D91A-1011-EB80-BBA45B11B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CB0A27-89F5-0504-6E75-7012A4D26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B6B07E2-BE79-A08F-86AB-53794E0BF5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5D1914C-36BC-E49F-059E-7E24A2AA5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2D52D7B-900B-B2D0-C111-7FEA06F6B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F5D30FA-9DB2-613F-5E10-6853DBCEB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F8A19-3CCB-4643-B778-A937613B38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36366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261500-6E92-5055-8C71-E0E8785F4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EF8BD87-8B12-4901-56BD-8B62D0A49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98518BC-A0C8-3B58-16A1-5E343B0341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E4182AF-83EE-EABB-951A-675843E5F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922E49A-20E0-80C6-9CB2-83B3968FC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DF60BC5-0D2E-1A1C-D559-FF76868A6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F8A19-3CCB-4643-B778-A937613B38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95669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A8D320-5AD4-2AFC-4592-B1BA50B89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3CE3BF2-9F67-0708-D780-FED005E4CA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0C48BD-5B35-D318-7E4E-01C127C2E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682410-D735-773B-7D71-CF1DD00D8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F8717E-1D56-02BD-4BBB-4298C0770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F8A19-3CCB-4643-B778-A937613B38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24743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BF27485-82D7-2622-E7E7-26607B1012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4F6468F-02D3-5750-8ECA-A5E70BA46A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1748BF9-CEAB-A9E3-C640-7F1B43BB2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02C821-9F03-8315-3925-FAE8A503B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5DD4CD-09CA-C229-BB4C-1F97113CE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F8A19-3CCB-4643-B778-A937613B38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057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1e4a4a72db1_1_2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g1e4a4a72db1_1_2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g1e4a4a72db1_1_26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g1e4a4a72db1_1_2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1e4a4a72db1_1_3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g1e4a4a72db1_1_3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1e4a4a72db1_1_34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g1e4a4a72db1_1_34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g1e4a4a72db1_1_3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1e4a4a72db1_1_3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9" name="Google Shape;39;g1e4a4a72db1_1_3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1e4a4a72db1_1_41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g1e4a4a72db1_1_41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g1e4a4a72db1_1_41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g1e4a4a72db1_1_41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g1e4a4a72db1_1_4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1e4a4a72db1_1_47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8" name="Google Shape;48;g1e4a4a72db1_1_4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 name="simple-light-2">
    <p:bg>
      <p:bgPr>
        <a:solidFill>
          <a:schemeClr val="l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g1e4a4a72db1_1_1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g1e4a4a72db1_1_1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g1e4a4a72db1_1_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FE4DF7B-B36F-DFE2-C0D0-AA648B562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09A221D-8D3A-90F7-4F4C-2409FD43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A78AAA-8733-D33C-B904-B60A241DA3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599A616-BBEA-9FC9-AC69-9721E3B064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0A893F-3914-4702-B675-4F4320F4D6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6E9175-7E97-497A-8B65-6ED7BED39C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0227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B5D84AC-FA37-1D34-709A-BC6A81CA4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5724B1A-BEF0-4CAF-00E6-F677338C6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4E80560-05F5-6D82-0C1D-85B59DF09D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28DE559-3609-D4FC-044A-F644226A42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236C3A-9100-E85E-75B2-18B72A0AC5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4F8A19-3CCB-4643-B778-A937613B38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5237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jpg"/><Relationship Id="rId11" Type="http://schemas.openxmlformats.org/officeDocument/2006/relationships/image" Target="../media/image13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pn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3"/>
          <p:cNvPicPr preferRelativeResize="0"/>
          <p:nvPr/>
        </p:nvPicPr>
        <p:blipFill rotWithShape="1">
          <a:blip r:embed="rId3">
            <a:alphaModFix/>
          </a:blip>
          <a:srcRect l="1644" r="1644"/>
          <a:stretch/>
        </p:blipFill>
        <p:spPr>
          <a:xfrm>
            <a:off x="0" y="-15875"/>
            <a:ext cx="9144003" cy="687387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3"/>
          <p:cNvSpPr txBox="1"/>
          <p:nvPr/>
        </p:nvSpPr>
        <p:spPr>
          <a:xfrm>
            <a:off x="7812087" y="5876925"/>
            <a:ext cx="1223962" cy="9366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" name="Google Shape;77;p3"/>
          <p:cNvSpPr txBox="1"/>
          <p:nvPr/>
        </p:nvSpPr>
        <p:spPr>
          <a:xfrm>
            <a:off x="7861300" y="6323012"/>
            <a:ext cx="1204912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8" name="Google Shape;78;p3"/>
          <p:cNvSpPr txBox="1"/>
          <p:nvPr/>
        </p:nvSpPr>
        <p:spPr>
          <a:xfrm>
            <a:off x="1403350" y="188912"/>
            <a:ext cx="6481762" cy="833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4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NOTRE SIGLE</a:t>
            </a:r>
            <a:endParaRPr sz="4800" b="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" name="Google Shape;79;p3"/>
          <p:cNvSpPr txBox="1"/>
          <p:nvPr/>
        </p:nvSpPr>
        <p:spPr>
          <a:xfrm>
            <a:off x="7808912" y="5867400"/>
            <a:ext cx="1223962" cy="9366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Sous-titre 2">
            <a:extLst>
              <a:ext uri="{FF2B5EF4-FFF2-40B4-BE49-F238E27FC236}">
                <a16:creationId xmlns:a16="http://schemas.microsoft.com/office/drawing/2014/main" id="{D5DD9D90-8A4A-49FE-806A-52445B8C3312}"/>
              </a:ext>
            </a:extLst>
          </p:cNvPr>
          <p:cNvSpPr txBox="1">
            <a:spLocks/>
          </p:cNvSpPr>
          <p:nvPr/>
        </p:nvSpPr>
        <p:spPr>
          <a:xfrm>
            <a:off x="843755" y="1666629"/>
            <a:ext cx="8195469" cy="5018346"/>
          </a:xfrm>
          <a:prstGeom prst="rect">
            <a:avLst/>
          </a:prstGeom>
          <a:solidFill>
            <a:srgbClr val="F1F0F8"/>
          </a:solidFill>
        </p:spPr>
        <p:txBody>
          <a:bodyPr anchor="ctr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fr-FR" sz="7200" b="1" dirty="0">
                <a:solidFill>
                  <a:srgbClr val="8A57D1"/>
                </a:solidFill>
                <a:latin typeface="Comic Sans MS" panose="030F0702030302020204" pitchFamily="66" charset="0"/>
              </a:rPr>
              <a:t>S</a:t>
            </a:r>
            <a:r>
              <a:rPr lang="fr-FR" sz="4400" dirty="0">
                <a:solidFill>
                  <a:srgbClr val="8A57D1"/>
                </a:solidFill>
                <a:latin typeface="Comic Sans MS" panose="030F0702030302020204" pitchFamily="66" charset="0"/>
              </a:rPr>
              <a:t>yndicat</a:t>
            </a:r>
          </a:p>
          <a:p>
            <a:pPr algn="just"/>
            <a:r>
              <a:rPr lang="fr-FR" sz="7200" b="1" dirty="0">
                <a:solidFill>
                  <a:srgbClr val="8A57D1"/>
                </a:solidFill>
                <a:latin typeface="Comic Sans MS" panose="030F0702030302020204" pitchFamily="66" charset="0"/>
              </a:rPr>
              <a:t>	N</a:t>
            </a:r>
            <a:r>
              <a:rPr lang="fr-FR" sz="4400" dirty="0">
                <a:solidFill>
                  <a:srgbClr val="8A57D1"/>
                </a:solidFill>
                <a:latin typeface="Comic Sans MS" panose="030F0702030302020204" pitchFamily="66" charset="0"/>
              </a:rPr>
              <a:t>ational</a:t>
            </a:r>
          </a:p>
          <a:p>
            <a:pPr algn="just"/>
            <a:r>
              <a:rPr lang="fr-FR" sz="7200" b="1" dirty="0">
                <a:solidFill>
                  <a:srgbClr val="8A57D1"/>
                </a:solidFill>
                <a:latin typeface="Comic Sans MS" panose="030F0702030302020204" pitchFamily="66" charset="0"/>
              </a:rPr>
              <a:t>			P</a:t>
            </a:r>
            <a:r>
              <a:rPr lang="fr-FR" sz="4400" dirty="0">
                <a:solidFill>
                  <a:srgbClr val="8A57D1"/>
                </a:solidFill>
                <a:latin typeface="Comic Sans MS" panose="030F0702030302020204" pitchFamily="66" charset="0"/>
              </a:rPr>
              <a:t>harmaciens</a:t>
            </a:r>
          </a:p>
          <a:p>
            <a:pPr algn="just"/>
            <a:r>
              <a:rPr lang="fr-FR" sz="7200" b="1" dirty="0">
                <a:solidFill>
                  <a:srgbClr val="8A57D1"/>
                </a:solidFill>
                <a:latin typeface="Comic Sans MS" panose="030F0702030302020204" pitchFamily="66" charset="0"/>
              </a:rPr>
              <a:t>				G</a:t>
            </a:r>
            <a:r>
              <a:rPr lang="fr-FR" sz="4400" dirty="0">
                <a:solidFill>
                  <a:srgbClr val="8A57D1"/>
                </a:solidFill>
                <a:latin typeface="Comic Sans MS" panose="030F0702030302020204" pitchFamily="66" charset="0"/>
              </a:rPr>
              <a:t>érants </a:t>
            </a:r>
            <a:r>
              <a:rPr lang="fr-FR" sz="7200" b="1" dirty="0">
                <a:solidFill>
                  <a:srgbClr val="8A57D1"/>
                </a:solidFill>
                <a:latin typeface="Comic Sans MS" panose="030F0702030302020204" pitchFamily="66" charset="0"/>
              </a:rPr>
              <a:t>et</a:t>
            </a:r>
            <a:r>
              <a:rPr lang="fr-FR" sz="4400" dirty="0">
                <a:solidFill>
                  <a:srgbClr val="8A57D1"/>
                </a:solidFill>
                <a:latin typeface="Comic Sans MS" panose="030F0702030302020204" pitchFamily="66" charset="0"/>
              </a:rPr>
              <a:t> </a:t>
            </a:r>
          </a:p>
          <a:p>
            <a:pPr algn="just"/>
            <a:r>
              <a:rPr lang="fr-FR" sz="7200" b="1" dirty="0">
                <a:solidFill>
                  <a:srgbClr val="8A57D1"/>
                </a:solidFill>
                <a:latin typeface="Comic Sans MS" panose="030F0702030302020204" pitchFamily="66" charset="0"/>
              </a:rPr>
              <a:t>					H</a:t>
            </a:r>
            <a:r>
              <a:rPr lang="fr-FR" sz="4400" dirty="0">
                <a:solidFill>
                  <a:srgbClr val="8A57D1"/>
                </a:solidFill>
                <a:latin typeface="Comic Sans MS" panose="030F0702030302020204" pitchFamily="66" charset="0"/>
              </a:rPr>
              <a:t>ospitaliers</a:t>
            </a:r>
          </a:p>
          <a:p>
            <a:pPr algn="just"/>
            <a:endParaRPr lang="fr-FR" sz="1500" dirty="0">
              <a:solidFill>
                <a:srgbClr val="8A57D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A0D3A11-788A-E17C-4FAE-15AD18C72F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88" y="6511625"/>
            <a:ext cx="988047" cy="303959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F3B1D41-52A6-CE1B-5C5F-317B170C36C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4"/>
          <p:cNvPicPr preferRelativeResize="0"/>
          <p:nvPr/>
        </p:nvPicPr>
        <p:blipFill rotWithShape="1">
          <a:blip r:embed="rId3">
            <a:alphaModFix/>
          </a:blip>
          <a:srcRect l="1644" r="1644"/>
          <a:stretch/>
        </p:blipFill>
        <p:spPr>
          <a:xfrm>
            <a:off x="0" y="-15875"/>
            <a:ext cx="9144003" cy="687387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4"/>
          <p:cNvSpPr txBox="1"/>
          <p:nvPr/>
        </p:nvSpPr>
        <p:spPr>
          <a:xfrm>
            <a:off x="7812087" y="5876925"/>
            <a:ext cx="1223962" cy="9366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" name="Google Shape;91;p4"/>
          <p:cNvSpPr txBox="1"/>
          <p:nvPr/>
        </p:nvSpPr>
        <p:spPr>
          <a:xfrm>
            <a:off x="7861300" y="6323012"/>
            <a:ext cx="1204912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" name="Google Shape;92;p4"/>
          <p:cNvSpPr txBox="1"/>
          <p:nvPr/>
        </p:nvSpPr>
        <p:spPr>
          <a:xfrm>
            <a:off x="1403350" y="188912"/>
            <a:ext cx="6481762" cy="833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4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NOS ADHERENTS</a:t>
            </a:r>
            <a:endParaRPr sz="4800" b="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" name="Google Shape;93;p4"/>
          <p:cNvSpPr txBox="1"/>
          <p:nvPr/>
        </p:nvSpPr>
        <p:spPr>
          <a:xfrm>
            <a:off x="7808912" y="5867400"/>
            <a:ext cx="1223962" cy="9366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" name="Google Shape;96;p4"/>
          <p:cNvSpPr txBox="1"/>
          <p:nvPr/>
        </p:nvSpPr>
        <p:spPr>
          <a:xfrm>
            <a:off x="1619250" y="2205037"/>
            <a:ext cx="640238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E0F92A9-8E73-272F-0BE7-D0981A1E2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0923" y="1286934"/>
            <a:ext cx="3913674" cy="557106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DEB0DAC-21C9-A7AF-9750-33A2450324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88" y="6511625"/>
            <a:ext cx="988047" cy="303959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71939BE-DFC1-5A6F-8E8B-F18C260C3EE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g24f8c4122ee_0_0"/>
          <p:cNvPicPr preferRelativeResize="0"/>
          <p:nvPr/>
        </p:nvPicPr>
        <p:blipFill rotWithShape="1">
          <a:blip r:embed="rId3">
            <a:alphaModFix/>
          </a:blip>
          <a:srcRect l="1644" r="1644"/>
          <a:stretch/>
        </p:blipFill>
        <p:spPr>
          <a:xfrm>
            <a:off x="0" y="-7937"/>
            <a:ext cx="9132887" cy="686593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g24f8c4122ee_0_0"/>
          <p:cNvSpPr txBox="1"/>
          <p:nvPr/>
        </p:nvSpPr>
        <p:spPr>
          <a:xfrm>
            <a:off x="7812087" y="5876925"/>
            <a:ext cx="1224000" cy="936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6" name="Google Shape;106;g24f8c4122ee_0_0"/>
          <p:cNvSpPr txBox="1"/>
          <p:nvPr/>
        </p:nvSpPr>
        <p:spPr>
          <a:xfrm>
            <a:off x="7861300" y="6323012"/>
            <a:ext cx="1204800" cy="4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" name="Google Shape;108;g24f8c4122ee_0_0"/>
          <p:cNvSpPr txBox="1"/>
          <p:nvPr/>
        </p:nvSpPr>
        <p:spPr>
          <a:xfrm>
            <a:off x="7808912" y="5867400"/>
            <a:ext cx="1224000" cy="936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0" name="Google Shape;110;g24f8c4122ee_0_0"/>
          <p:cNvSpPr txBox="1"/>
          <p:nvPr/>
        </p:nvSpPr>
        <p:spPr>
          <a:xfrm>
            <a:off x="1657978" y="332225"/>
            <a:ext cx="7144377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fr-FR" sz="4800" b="0" i="0" u="none" strike="noStrike" cap="none" dirty="0">
                <a:solidFill>
                  <a:schemeClr val="bg1"/>
                </a:solidFill>
                <a:latin typeface="Comic Sans MS" panose="030F0702030302020204" pitchFamily="66" charset="0"/>
                <a:sym typeface="Arial"/>
              </a:rPr>
              <a:t>NOS MISSIONS</a:t>
            </a:r>
            <a:endParaRPr sz="4800" b="0" i="0" u="none" strike="noStrike" cap="none" dirty="0">
              <a:solidFill>
                <a:schemeClr val="bg1"/>
              </a:solidFill>
              <a:latin typeface="Comic Sans MS" panose="030F0702030302020204" pitchFamily="66" charset="0"/>
              <a:sym typeface="Arial"/>
            </a:endParaRPr>
          </a:p>
        </p:txBody>
      </p:sp>
      <p:pic>
        <p:nvPicPr>
          <p:cNvPr id="111" name="Google Shape;111;g24f8c4122ee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09887" y="2827337"/>
            <a:ext cx="14286" cy="15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3F109D80-3E02-F151-6B39-DD077FD02E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0"/>
          <a:stretch/>
        </p:blipFill>
        <p:spPr bwMode="auto">
          <a:xfrm>
            <a:off x="873604" y="1432400"/>
            <a:ext cx="8226102" cy="519139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91745B3-5B0E-9531-C109-D8E5D59B9A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88" y="6511625"/>
            <a:ext cx="988047" cy="303959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D88C35B-932F-664B-2FB4-177762B49C5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6"/>
          <p:cNvPicPr preferRelativeResize="0"/>
          <p:nvPr/>
        </p:nvPicPr>
        <p:blipFill rotWithShape="1">
          <a:blip r:embed="rId3">
            <a:alphaModFix/>
          </a:blip>
          <a:srcRect l="1644" r="1644"/>
          <a:stretch/>
        </p:blipFill>
        <p:spPr>
          <a:xfrm>
            <a:off x="0" y="-7937"/>
            <a:ext cx="9132887" cy="686593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6"/>
          <p:cNvSpPr txBox="1"/>
          <p:nvPr/>
        </p:nvSpPr>
        <p:spPr>
          <a:xfrm>
            <a:off x="7908912" y="5876925"/>
            <a:ext cx="1224000" cy="936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2" name="Google Shape;142;p6"/>
          <p:cNvSpPr txBox="1"/>
          <p:nvPr/>
        </p:nvSpPr>
        <p:spPr>
          <a:xfrm>
            <a:off x="7861300" y="6323012"/>
            <a:ext cx="1204912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3" name="Google Shape;143;p6"/>
          <p:cNvSpPr txBox="1"/>
          <p:nvPr/>
        </p:nvSpPr>
        <p:spPr>
          <a:xfrm>
            <a:off x="7905737" y="5867400"/>
            <a:ext cx="1224000" cy="936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C8FA8F8-E84B-9E1D-10F4-D83460362DA1}"/>
              </a:ext>
            </a:extLst>
          </p:cNvPr>
          <p:cNvSpPr txBox="1"/>
          <p:nvPr/>
        </p:nvSpPr>
        <p:spPr>
          <a:xfrm>
            <a:off x="1056531" y="1414714"/>
            <a:ext cx="7936744" cy="5355312"/>
          </a:xfrm>
          <a:prstGeom prst="rect">
            <a:avLst/>
          </a:prstGeom>
          <a:solidFill>
            <a:srgbClr val="F1F0F8"/>
          </a:solidFill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8A57D1"/>
                </a:solidFill>
                <a:latin typeface="Comic Sans MS" panose="030F0702030302020204" pitchFamily="66" charset="0"/>
              </a:rPr>
              <a:t>Le </a:t>
            </a:r>
            <a:r>
              <a:rPr lang="fr-FR" sz="3200" b="1" dirty="0" err="1">
                <a:solidFill>
                  <a:srgbClr val="8A57D1"/>
                </a:solidFill>
                <a:latin typeface="Comic Sans MS" panose="030F0702030302020204" pitchFamily="66" charset="0"/>
              </a:rPr>
              <a:t>SNPGH,syndicat</a:t>
            </a:r>
            <a:r>
              <a:rPr lang="fr-FR" sz="3200" b="1" dirty="0">
                <a:solidFill>
                  <a:srgbClr val="8A57D1"/>
                </a:solidFill>
                <a:latin typeface="Comic Sans MS" panose="030F0702030302020204" pitchFamily="66" charset="0"/>
              </a:rPr>
              <a:t> de proximité</a:t>
            </a:r>
          </a:p>
          <a:p>
            <a:pPr algn="l"/>
            <a:endParaRPr lang="fr-FR" sz="2400" b="1" i="0" dirty="0">
              <a:solidFill>
                <a:srgbClr val="8A57D1"/>
              </a:solidFill>
              <a:effectLst/>
              <a:latin typeface="Comic Sans MS" panose="030F0702030302020204" pitchFamily="66" charset="0"/>
            </a:endParaRPr>
          </a:p>
          <a:p>
            <a:pPr algn="l"/>
            <a:r>
              <a:rPr lang="fr-FR" sz="2400" b="1" i="0" dirty="0">
                <a:solidFill>
                  <a:srgbClr val="8A57D1"/>
                </a:solidFill>
                <a:effectLst/>
                <a:latin typeface="Comic Sans MS" panose="030F0702030302020204" pitchFamily="66" charset="0"/>
              </a:rPr>
              <a:t>	</a:t>
            </a:r>
            <a:r>
              <a:rPr lang="fr-FR" sz="2800" b="1" i="0" dirty="0">
                <a:solidFill>
                  <a:srgbClr val="8A57D1"/>
                </a:solidFill>
                <a:effectLst/>
                <a:latin typeface="Comic Sans MS" panose="030F0702030302020204" pitchFamily="66" charset="0"/>
              </a:rPr>
              <a:t>&gt;</a:t>
            </a:r>
            <a:r>
              <a:rPr lang="fr-FR" sz="1600" b="1" i="0" dirty="0">
                <a:solidFill>
                  <a:srgbClr val="8A57D1"/>
                </a:solidFill>
                <a:effectLst/>
                <a:latin typeface="Comic Sans MS" panose="030F0702030302020204" pitchFamily="66" charset="0"/>
              </a:rPr>
              <a:t> de </a:t>
            </a:r>
            <a:r>
              <a:rPr lang="fr-FR" sz="1800" b="1" i="0" dirty="0">
                <a:solidFill>
                  <a:srgbClr val="6ABE7C"/>
                </a:solidFill>
                <a:effectLst/>
                <a:latin typeface="Comic Sans MS" panose="030F0702030302020204" pitchFamily="66" charset="0"/>
              </a:rPr>
              <a:t>700</a:t>
            </a:r>
            <a:r>
              <a:rPr lang="fr-FR" sz="1600" b="1" i="0" dirty="0">
                <a:solidFill>
                  <a:srgbClr val="8A57D1"/>
                </a:solidFill>
                <a:effectLst/>
                <a:latin typeface="Comic Sans MS" panose="030F0702030302020204" pitchFamily="66" charset="0"/>
              </a:rPr>
              <a:t> établissements représentés</a:t>
            </a:r>
          </a:p>
          <a:p>
            <a:r>
              <a:rPr lang="fr-FR" sz="1600" b="1" dirty="0">
                <a:solidFill>
                  <a:srgbClr val="8A57D1"/>
                </a:solidFill>
                <a:latin typeface="Comic Sans MS" panose="030F0702030302020204" pitchFamily="66" charset="0"/>
              </a:rPr>
              <a:t>	</a:t>
            </a:r>
            <a:r>
              <a:rPr lang="fr-FR" sz="2800" b="1" dirty="0">
                <a:solidFill>
                  <a:srgbClr val="8A57D1"/>
                </a:solidFill>
                <a:latin typeface="Comic Sans MS" panose="030F0702030302020204" pitchFamily="66" charset="0"/>
              </a:rPr>
              <a:t>≃ </a:t>
            </a:r>
            <a:r>
              <a:rPr lang="fr-FR" sz="1600" b="1" dirty="0">
                <a:solidFill>
                  <a:srgbClr val="8A57D1"/>
                </a:solidFill>
                <a:latin typeface="Comic Sans MS" panose="030F0702030302020204" pitchFamily="66" charset="0"/>
              </a:rPr>
              <a:t> </a:t>
            </a:r>
            <a:r>
              <a:rPr lang="fr-FR" sz="1800" b="1" i="0" dirty="0">
                <a:solidFill>
                  <a:srgbClr val="6ABE7C"/>
                </a:solidFill>
                <a:effectLst/>
                <a:latin typeface="Comic Sans MS" panose="030F0702030302020204" pitchFamily="66" charset="0"/>
              </a:rPr>
              <a:t>600</a:t>
            </a:r>
            <a:r>
              <a:rPr lang="fr-FR" sz="1600" b="1" i="0" dirty="0">
                <a:solidFill>
                  <a:srgbClr val="8A57D1"/>
                </a:solidFill>
                <a:effectLst/>
                <a:latin typeface="Comic Sans MS" panose="030F0702030302020204" pitchFamily="66" charset="0"/>
              </a:rPr>
              <a:t> adhérents </a:t>
            </a:r>
          </a:p>
          <a:p>
            <a:pPr algn="l"/>
            <a:endParaRPr lang="fr-FR" sz="1600" b="1" dirty="0">
              <a:solidFill>
                <a:srgbClr val="8A57D1"/>
              </a:solidFill>
              <a:latin typeface="Comic Sans MS" panose="030F0702030302020204" pitchFamily="66" charset="0"/>
            </a:endParaRPr>
          </a:p>
          <a:p>
            <a:pPr algn="l"/>
            <a:r>
              <a:rPr lang="fr-FR" sz="1600" b="1" dirty="0">
                <a:solidFill>
                  <a:srgbClr val="8A57D1"/>
                </a:solidFill>
                <a:latin typeface="Comic Sans MS" panose="030F0702030302020204" pitchFamily="66" charset="0"/>
              </a:rPr>
              <a:t>	</a:t>
            </a:r>
            <a:r>
              <a:rPr lang="fr-FR" sz="1800" b="1" dirty="0">
                <a:solidFill>
                  <a:srgbClr val="6ABE7C"/>
                </a:solidFill>
                <a:latin typeface="Comic Sans MS" panose="030F0702030302020204" pitchFamily="66" charset="0"/>
              </a:rPr>
              <a:t>1</a:t>
            </a:r>
            <a:r>
              <a:rPr lang="fr-FR" sz="1600" b="1" dirty="0">
                <a:solidFill>
                  <a:srgbClr val="8A57D1"/>
                </a:solidFill>
                <a:latin typeface="Comic Sans MS" panose="030F0702030302020204" pitchFamily="66" charset="0"/>
              </a:rPr>
              <a:t> organisation professionnelle active depuis plus de </a:t>
            </a:r>
            <a:r>
              <a:rPr lang="fr-FR" sz="1800" b="1" dirty="0">
                <a:solidFill>
                  <a:srgbClr val="6ABE7C"/>
                </a:solidFill>
                <a:latin typeface="Comic Sans MS" panose="030F0702030302020204" pitchFamily="66" charset="0"/>
              </a:rPr>
              <a:t>50</a:t>
            </a:r>
            <a:r>
              <a:rPr lang="fr-FR" sz="1600" b="1" dirty="0">
                <a:solidFill>
                  <a:srgbClr val="8A57D1"/>
                </a:solidFill>
                <a:latin typeface="Comic Sans MS" panose="030F0702030302020204" pitchFamily="66" charset="0"/>
              </a:rPr>
              <a:t> ans 		reconnue et écoutée par les pouvoirs publics et les organismes 	  	professionnels</a:t>
            </a:r>
          </a:p>
          <a:p>
            <a:pPr algn="l"/>
            <a:r>
              <a:rPr lang="fr-FR" sz="1600" b="1" dirty="0">
                <a:solidFill>
                  <a:srgbClr val="8A57D1"/>
                </a:solidFill>
                <a:latin typeface="Comic Sans MS" panose="030F0702030302020204" pitchFamily="66" charset="0"/>
              </a:rPr>
              <a:t>	</a:t>
            </a:r>
          </a:p>
          <a:p>
            <a:r>
              <a:rPr lang="fr-FR" sz="1600" b="1" dirty="0">
                <a:solidFill>
                  <a:srgbClr val="8A57D1"/>
                </a:solidFill>
                <a:latin typeface="Comic Sans MS" panose="030F0702030302020204" pitchFamily="66" charset="0"/>
              </a:rPr>
              <a:t>	</a:t>
            </a:r>
            <a:r>
              <a:rPr lang="fr-FR" sz="1800" b="1" dirty="0">
                <a:solidFill>
                  <a:srgbClr val="6ABE7C"/>
                </a:solidFill>
                <a:latin typeface="Comic Sans MS" panose="030F0702030302020204" pitchFamily="66" charset="0"/>
              </a:rPr>
              <a:t>1</a:t>
            </a:r>
            <a:r>
              <a:rPr lang="fr-FR" sz="1600" b="1" dirty="0">
                <a:solidFill>
                  <a:srgbClr val="8A57D1"/>
                </a:solidFill>
                <a:latin typeface="Comic Sans MS" panose="030F0702030302020204" pitchFamily="66" charset="0"/>
              </a:rPr>
              <a:t> accueil et </a:t>
            </a:r>
            <a:r>
              <a:rPr lang="fr-FR" sz="1800" b="1" dirty="0">
                <a:solidFill>
                  <a:srgbClr val="6ABE7C"/>
                </a:solidFill>
                <a:latin typeface="Comic Sans MS" panose="030F0702030302020204" pitchFamily="66" charset="0"/>
              </a:rPr>
              <a:t>1</a:t>
            </a:r>
            <a:r>
              <a:rPr lang="fr-FR" sz="1600" b="1" dirty="0">
                <a:solidFill>
                  <a:srgbClr val="8A57D1"/>
                </a:solidFill>
                <a:latin typeface="Comic Sans MS" panose="030F0702030302020204" pitchFamily="66" charset="0"/>
              </a:rPr>
              <a:t> écoute attentive </a:t>
            </a:r>
          </a:p>
          <a:p>
            <a:pPr algn="l"/>
            <a:endParaRPr lang="fr-FR" sz="1600" b="1" i="0" dirty="0">
              <a:solidFill>
                <a:srgbClr val="8A57D1"/>
              </a:solidFill>
              <a:effectLst/>
              <a:latin typeface="Comic Sans MS" panose="030F0702030302020204" pitchFamily="66" charset="0"/>
            </a:endParaRPr>
          </a:p>
          <a:p>
            <a:pPr algn="l"/>
            <a:r>
              <a:rPr lang="fr-FR" sz="1600" b="1" dirty="0">
                <a:solidFill>
                  <a:srgbClr val="8A57D1"/>
                </a:solidFill>
                <a:latin typeface="Comic Sans MS" panose="030F0702030302020204" pitchFamily="66" charset="0"/>
              </a:rPr>
              <a:t>	</a:t>
            </a:r>
            <a:r>
              <a:rPr lang="fr-FR" sz="1800" b="1" dirty="0">
                <a:solidFill>
                  <a:srgbClr val="6ABE7C"/>
                </a:solidFill>
                <a:latin typeface="Comic Sans MS" panose="030F0702030302020204" pitchFamily="66" charset="0"/>
              </a:rPr>
              <a:t>1</a:t>
            </a:r>
            <a:r>
              <a:rPr lang="fr-FR" sz="1600" b="1" dirty="0">
                <a:solidFill>
                  <a:srgbClr val="8A57D1"/>
                </a:solidFill>
                <a:latin typeface="Comic Sans MS" panose="030F0702030302020204" pitchFamily="66" charset="0"/>
              </a:rPr>
              <a:t> site internet dynamique avec </a:t>
            </a:r>
          </a:p>
          <a:p>
            <a:pPr algn="l"/>
            <a:r>
              <a:rPr lang="fr-FR" sz="1600" b="1" dirty="0">
                <a:solidFill>
                  <a:srgbClr val="8A57D1"/>
                </a:solidFill>
                <a:latin typeface="Comic Sans MS" panose="030F0702030302020204" pitchFamily="66" charset="0"/>
              </a:rPr>
              <a:t>	  les dernières actualités professionnelles</a:t>
            </a:r>
            <a:endParaRPr lang="fr-FR" sz="1600" b="1" i="0" dirty="0">
              <a:solidFill>
                <a:srgbClr val="8A57D1"/>
              </a:solidFill>
              <a:effectLst/>
              <a:latin typeface="Comic Sans MS" panose="030F0702030302020204" pitchFamily="66" charset="0"/>
            </a:endParaRPr>
          </a:p>
          <a:p>
            <a:pPr algn="l"/>
            <a:r>
              <a:rPr lang="fr-FR" sz="1600" b="1" dirty="0">
                <a:solidFill>
                  <a:srgbClr val="8A57D1"/>
                </a:solidFill>
                <a:latin typeface="Comic Sans MS" panose="030F0702030302020204" pitchFamily="66" charset="0"/>
              </a:rPr>
              <a:t>	  des RDV </a:t>
            </a:r>
            <a:r>
              <a:rPr lang="fr-FR" sz="1600" b="1" dirty="0" err="1">
                <a:solidFill>
                  <a:srgbClr val="8A57D1"/>
                </a:solidFill>
                <a:latin typeface="Comic Sans MS" panose="030F0702030302020204" pitchFamily="66" charset="0"/>
              </a:rPr>
              <a:t>wébinaires</a:t>
            </a:r>
            <a:endParaRPr lang="fr-FR" sz="1600" b="1" i="0" dirty="0">
              <a:solidFill>
                <a:srgbClr val="8A57D1"/>
              </a:solidFill>
              <a:effectLst/>
              <a:latin typeface="Comic Sans MS" panose="030F0702030302020204" pitchFamily="66" charset="0"/>
            </a:endParaRPr>
          </a:p>
          <a:p>
            <a:pPr algn="l"/>
            <a:r>
              <a:rPr lang="fr-FR" sz="1600" b="1" dirty="0">
                <a:solidFill>
                  <a:srgbClr val="8A57D1"/>
                </a:solidFill>
                <a:latin typeface="Comic Sans MS" panose="030F0702030302020204" pitchFamily="66" charset="0"/>
              </a:rPr>
              <a:t>	  nos actions</a:t>
            </a:r>
          </a:p>
          <a:p>
            <a:pPr algn="l"/>
            <a:r>
              <a:rPr lang="fr-FR" sz="1600" b="1" i="0" dirty="0">
                <a:solidFill>
                  <a:srgbClr val="8A57D1"/>
                </a:solidFill>
                <a:effectLst/>
                <a:latin typeface="Comic Sans MS" panose="030F0702030302020204" pitchFamily="66" charset="0"/>
              </a:rPr>
              <a:t>	  nos réponses aux adhérents</a:t>
            </a:r>
          </a:p>
          <a:p>
            <a:pPr algn="l"/>
            <a:endParaRPr lang="fr-FR" sz="1600" b="1" dirty="0">
              <a:solidFill>
                <a:srgbClr val="8A57D1"/>
              </a:solidFill>
              <a:latin typeface="Comic Sans MS" panose="030F0702030302020204" pitchFamily="66" charset="0"/>
            </a:endParaRPr>
          </a:p>
          <a:p>
            <a:pPr algn="l"/>
            <a:endParaRPr lang="fr-FR" sz="1600" b="1" i="0" dirty="0">
              <a:solidFill>
                <a:srgbClr val="38454A"/>
              </a:solidFill>
              <a:effectLst/>
              <a:latin typeface="Mulish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CC471AA-D0BF-0518-509F-3B31C1CE7DA4}"/>
              </a:ext>
            </a:extLst>
          </p:cNvPr>
          <p:cNvSpPr txBox="1"/>
          <p:nvPr/>
        </p:nvSpPr>
        <p:spPr>
          <a:xfrm>
            <a:off x="834013" y="261257"/>
            <a:ext cx="8159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solidFill>
                  <a:schemeClr val="bg1"/>
                </a:solidFill>
                <a:latin typeface="Comic Sans MS" panose="030F0702030302020204" pitchFamily="66" charset="0"/>
              </a:rPr>
              <a:t>QUELQUES CHIFFRES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7231347-EF82-4114-C562-0881548629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88" y="6511625"/>
            <a:ext cx="988047" cy="303959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B2C4513-BB76-B49F-7C66-751B2A58294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g24f8c4122ee_0_0"/>
          <p:cNvPicPr preferRelativeResize="0"/>
          <p:nvPr/>
        </p:nvPicPr>
        <p:blipFill rotWithShape="1">
          <a:blip r:embed="rId3">
            <a:alphaModFix/>
          </a:blip>
          <a:srcRect l="1644" r="1644"/>
          <a:stretch/>
        </p:blipFill>
        <p:spPr>
          <a:xfrm>
            <a:off x="0" y="-7937"/>
            <a:ext cx="9132887" cy="686593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g24f8c4122ee_0_0"/>
          <p:cNvSpPr txBox="1"/>
          <p:nvPr/>
        </p:nvSpPr>
        <p:spPr>
          <a:xfrm>
            <a:off x="7812087" y="5876925"/>
            <a:ext cx="1224000" cy="936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6" name="Google Shape;106;g24f8c4122ee_0_0"/>
          <p:cNvSpPr txBox="1"/>
          <p:nvPr/>
        </p:nvSpPr>
        <p:spPr>
          <a:xfrm>
            <a:off x="7861300" y="6323012"/>
            <a:ext cx="1204800" cy="4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7" name="Google Shape;107;g24f8c4122ee_0_0"/>
          <p:cNvSpPr txBox="1"/>
          <p:nvPr/>
        </p:nvSpPr>
        <p:spPr>
          <a:xfrm>
            <a:off x="1403350" y="188912"/>
            <a:ext cx="6481800" cy="4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" name="Google Shape;108;g24f8c4122ee_0_0"/>
          <p:cNvSpPr txBox="1"/>
          <p:nvPr/>
        </p:nvSpPr>
        <p:spPr>
          <a:xfrm>
            <a:off x="7808912" y="5867400"/>
            <a:ext cx="1224000" cy="936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9" name="Google Shape;109;g24f8c4122ee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21637" y="5581650"/>
            <a:ext cx="884237" cy="1189037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g24f8c4122ee_0_0"/>
          <p:cNvSpPr txBox="1"/>
          <p:nvPr/>
        </p:nvSpPr>
        <p:spPr>
          <a:xfrm>
            <a:off x="1077036" y="332225"/>
            <a:ext cx="752721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sz="4800" b="0" i="0" u="none" strike="noStrike" cap="none" dirty="0">
                <a:solidFill>
                  <a:schemeClr val="lt1"/>
                </a:solidFill>
                <a:latin typeface="Comic Sans MS" panose="030F0702030302020204" pitchFamily="66" charset="0"/>
                <a:ea typeface="Calibri"/>
                <a:cs typeface="Calibri"/>
                <a:sym typeface="Calibri"/>
              </a:rPr>
              <a:t>NOTRE CA</a:t>
            </a:r>
            <a:endParaRPr sz="4800" b="0" i="0" u="none" strike="noStrike" cap="none" dirty="0">
              <a:solidFill>
                <a:srgbClr val="000000"/>
              </a:solidFill>
              <a:latin typeface="Comic Sans MS" panose="030F0702030302020204" pitchFamily="66" charset="0"/>
              <a:sym typeface="Arial"/>
            </a:endParaRPr>
          </a:p>
        </p:txBody>
      </p:sp>
      <p:pic>
        <p:nvPicPr>
          <p:cNvPr id="111" name="Google Shape;111;g24f8c4122ee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09887" y="2827337"/>
            <a:ext cx="14286" cy="15876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g24f8c4122ee_0_0"/>
          <p:cNvSpPr/>
          <p:nvPr/>
        </p:nvSpPr>
        <p:spPr>
          <a:xfrm>
            <a:off x="4129825" y="1507463"/>
            <a:ext cx="2762694" cy="1046142"/>
          </a:xfrm>
          <a:prstGeom prst="flowChartTerminator">
            <a:avLst/>
          </a:prstGeom>
          <a:solidFill>
            <a:srgbClr val="CC99FF"/>
          </a:solidFill>
          <a:ln w="28575" cap="flat" cmpd="sng">
            <a:solidFill>
              <a:srgbClr val="AAE2C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4" name="Google Shape;114;g24f8c4122ee_0_0"/>
          <p:cNvPicPr preferRelativeResize="0"/>
          <p:nvPr/>
        </p:nvPicPr>
        <p:blipFill rotWithShape="1">
          <a:blip r:embed="rId6">
            <a:alphaModFix/>
          </a:blip>
          <a:srcRect l="4113"/>
          <a:stretch/>
        </p:blipFill>
        <p:spPr>
          <a:xfrm>
            <a:off x="3290900" y="1485900"/>
            <a:ext cx="779450" cy="1038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g24f8c4122ee_0_0"/>
          <p:cNvSpPr/>
          <p:nvPr/>
        </p:nvSpPr>
        <p:spPr>
          <a:xfrm>
            <a:off x="2062002" y="2671489"/>
            <a:ext cx="2762694" cy="1046142"/>
          </a:xfrm>
          <a:prstGeom prst="flowChartTerminator">
            <a:avLst/>
          </a:prstGeom>
          <a:solidFill>
            <a:srgbClr val="B5F2DB"/>
          </a:solidFill>
          <a:ln w="28575" cap="flat" cmpd="sng">
            <a:solidFill>
              <a:srgbClr val="D9BDE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6" name="Google Shape;116;g24f8c4122ee_0_0"/>
          <p:cNvPicPr preferRelativeResize="0"/>
          <p:nvPr/>
        </p:nvPicPr>
        <p:blipFill rotWithShape="1">
          <a:blip r:embed="rId7">
            <a:alphaModFix/>
          </a:blip>
          <a:srcRect l="3241"/>
          <a:stretch/>
        </p:blipFill>
        <p:spPr>
          <a:xfrm>
            <a:off x="1205344" y="2717225"/>
            <a:ext cx="779450" cy="10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g24f8c4122ee_0_0"/>
          <p:cNvSpPr txBox="1"/>
          <p:nvPr/>
        </p:nvSpPr>
        <p:spPr>
          <a:xfrm>
            <a:off x="4129825" y="1430225"/>
            <a:ext cx="27627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Dr Florence COMPAGNON</a:t>
            </a:r>
            <a:endParaRPr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300" b="1" dirty="0">
                <a:latin typeface="Calibri"/>
                <a:ea typeface="Calibri"/>
                <a:cs typeface="Calibri"/>
                <a:sym typeface="Calibri"/>
              </a:rPr>
              <a:t>Présidente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latin typeface="Calibri"/>
                <a:ea typeface="Calibri"/>
                <a:cs typeface="Calibri"/>
                <a:sym typeface="Calibri"/>
              </a:rPr>
              <a:t>PH temps </a:t>
            </a:r>
            <a:r>
              <a:rPr lang="fr-FR" sz="1300" dirty="0">
                <a:latin typeface="Calibri"/>
                <a:ea typeface="Calibri"/>
                <a:cs typeface="Calibri"/>
                <a:sym typeface="Calibri"/>
              </a:rPr>
              <a:t>partiel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latin typeface="Calibri"/>
                <a:ea typeface="Calibri"/>
                <a:cs typeface="Calibri"/>
                <a:sym typeface="Calibri"/>
              </a:rPr>
              <a:t>GHSC - Site de </a:t>
            </a:r>
            <a:r>
              <a:rPr lang="fr-FR" sz="1300" dirty="0">
                <a:latin typeface="Calibri"/>
                <a:ea typeface="Calibri"/>
                <a:cs typeface="Calibri"/>
                <a:sym typeface="Calibri"/>
              </a:rPr>
              <a:t>Carvin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latin typeface="Calibri"/>
                <a:ea typeface="Calibri"/>
                <a:cs typeface="Calibri"/>
                <a:sym typeface="Calibri"/>
              </a:rPr>
              <a:t>62220 CARVIN</a:t>
            </a:r>
            <a:endParaRPr sz="13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g24f8c4122ee_0_0"/>
          <p:cNvSpPr txBox="1"/>
          <p:nvPr/>
        </p:nvSpPr>
        <p:spPr>
          <a:xfrm>
            <a:off x="2036294" y="2581502"/>
            <a:ext cx="27627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Dr Christophe NAMBOT</a:t>
            </a:r>
            <a:endParaRPr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latin typeface="Calibri"/>
                <a:ea typeface="Calibri"/>
                <a:cs typeface="Calibri"/>
                <a:sym typeface="Calibri"/>
              </a:rPr>
              <a:t>Vice-Président</a:t>
            </a:r>
            <a:endParaRPr sz="13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300" dirty="0">
                <a:latin typeface="Calibri"/>
                <a:ea typeface="Calibri"/>
                <a:cs typeface="Calibri"/>
                <a:sym typeface="Calibri"/>
              </a:rPr>
              <a:t>Pharmacien</a:t>
            </a:r>
            <a:r>
              <a:rPr lang="en-US" sz="13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300" dirty="0">
                <a:latin typeface="Calibri"/>
                <a:ea typeface="Calibri"/>
                <a:cs typeface="Calibri"/>
                <a:sym typeface="Calibri"/>
              </a:rPr>
              <a:t>gérant</a:t>
            </a:r>
            <a:r>
              <a:rPr lang="en-US" sz="1300" dirty="0">
                <a:latin typeface="Calibri"/>
                <a:ea typeface="Calibri"/>
                <a:cs typeface="Calibri"/>
                <a:sym typeface="Calibri"/>
              </a:rPr>
              <a:t> - Chef de service</a:t>
            </a:r>
            <a:endParaRPr sz="13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300" dirty="0">
                <a:latin typeface="Calibri"/>
                <a:ea typeface="Calibri"/>
                <a:cs typeface="Calibri"/>
                <a:sym typeface="Calibri"/>
              </a:rPr>
              <a:t>Hôpital</a:t>
            </a:r>
            <a:r>
              <a:rPr lang="en-US" sz="13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300" dirty="0">
                <a:latin typeface="Calibri"/>
                <a:ea typeface="Calibri"/>
                <a:cs typeface="Calibri"/>
                <a:sym typeface="Calibri"/>
              </a:rPr>
              <a:t>privé</a:t>
            </a:r>
            <a:r>
              <a:rPr lang="en-US" sz="13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300" dirty="0">
                <a:latin typeface="Calibri"/>
                <a:ea typeface="Calibri"/>
                <a:cs typeface="Calibri"/>
                <a:sym typeface="Calibri"/>
              </a:rPr>
              <a:t>Drôme</a:t>
            </a:r>
            <a:r>
              <a:rPr lang="en-US" sz="13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300" dirty="0">
                <a:latin typeface="Calibri"/>
                <a:ea typeface="Calibri"/>
                <a:cs typeface="Calibri"/>
                <a:sym typeface="Calibri"/>
              </a:rPr>
              <a:t>Ardèche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latin typeface="Calibri"/>
                <a:ea typeface="Calibri"/>
                <a:cs typeface="Calibri"/>
                <a:sym typeface="Calibri"/>
              </a:rPr>
              <a:t>07500 GUILHERAND GRANGES</a:t>
            </a:r>
            <a:endParaRPr sz="13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g24f8c4122ee_0_0"/>
          <p:cNvSpPr/>
          <p:nvPr/>
        </p:nvSpPr>
        <p:spPr>
          <a:xfrm>
            <a:off x="6217802" y="2671489"/>
            <a:ext cx="2762694" cy="1046142"/>
          </a:xfrm>
          <a:prstGeom prst="flowChartTerminator">
            <a:avLst/>
          </a:prstGeom>
          <a:solidFill>
            <a:srgbClr val="B5F2DB"/>
          </a:solidFill>
          <a:ln w="28575" cap="flat" cmpd="sng">
            <a:solidFill>
              <a:srgbClr val="D9BDE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0" name="Google Shape;120;g24f8c4122ee_0_0"/>
          <p:cNvPicPr preferRelativeResize="0"/>
          <p:nvPr/>
        </p:nvPicPr>
        <p:blipFill rotWithShape="1">
          <a:blip r:embed="rId8">
            <a:alphaModFix/>
          </a:blip>
          <a:srcRect l="1644" r="1634"/>
          <a:stretch/>
        </p:blipFill>
        <p:spPr>
          <a:xfrm>
            <a:off x="5353175" y="2717225"/>
            <a:ext cx="779450" cy="10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g24f8c4122ee_0_0"/>
          <p:cNvSpPr txBox="1"/>
          <p:nvPr/>
        </p:nvSpPr>
        <p:spPr>
          <a:xfrm>
            <a:off x="6192094" y="2591707"/>
            <a:ext cx="27627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Dr Delphine Chevalier</a:t>
            </a:r>
            <a:endParaRPr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300" b="1" dirty="0">
                <a:latin typeface="Calibri"/>
                <a:ea typeface="Calibri"/>
                <a:cs typeface="Calibri"/>
                <a:sym typeface="Calibri"/>
              </a:rPr>
              <a:t>Vice-Présidente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300" dirty="0">
                <a:latin typeface="Calibri"/>
                <a:ea typeface="Calibri"/>
                <a:cs typeface="Calibri"/>
                <a:sym typeface="Calibri"/>
              </a:rPr>
              <a:t>Pharmacien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latin typeface="Calibri"/>
                <a:ea typeface="Calibri"/>
                <a:cs typeface="Calibri"/>
                <a:sym typeface="Calibri"/>
              </a:rPr>
              <a:t>GH Paris St Joseph</a:t>
            </a:r>
            <a:endParaRPr sz="13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latin typeface="Calibri"/>
                <a:ea typeface="Calibri"/>
                <a:cs typeface="Calibri"/>
                <a:sym typeface="Calibri"/>
              </a:rPr>
              <a:t>Paris 14ème arrondissement</a:t>
            </a:r>
            <a:endParaRPr sz="13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g24f8c4122ee_0_0"/>
          <p:cNvSpPr/>
          <p:nvPr/>
        </p:nvSpPr>
        <p:spPr>
          <a:xfrm>
            <a:off x="2072425" y="4336738"/>
            <a:ext cx="2762694" cy="1046142"/>
          </a:xfrm>
          <a:prstGeom prst="flowChartTerminator">
            <a:avLst/>
          </a:prstGeom>
          <a:solidFill>
            <a:srgbClr val="D2D2F4"/>
          </a:solidFill>
          <a:ln w="28575" cap="flat" cmpd="sng">
            <a:solidFill>
              <a:srgbClr val="CC99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4" name="Google Shape;124;g24f8c4122ee_0_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291137" y="4374311"/>
            <a:ext cx="779450" cy="973212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g24f8c4122ee_0_0"/>
          <p:cNvSpPr txBox="1"/>
          <p:nvPr/>
        </p:nvSpPr>
        <p:spPr>
          <a:xfrm>
            <a:off x="2072427" y="4229990"/>
            <a:ext cx="2762700" cy="1261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latin typeface="Calibri"/>
                <a:ea typeface="Calibri"/>
                <a:cs typeface="Calibri"/>
                <a:sym typeface="Calibri"/>
              </a:rPr>
              <a:t>Dr </a:t>
            </a:r>
            <a:r>
              <a:rPr lang="fr-FR" sz="1300" b="1" dirty="0">
                <a:latin typeface="Calibri"/>
                <a:ea typeface="Calibri"/>
                <a:cs typeface="Calibri"/>
                <a:sym typeface="Calibri"/>
              </a:rPr>
              <a:t>Agnès</a:t>
            </a:r>
            <a:r>
              <a:rPr lang="en-US" sz="1300" b="1" dirty="0">
                <a:latin typeface="Calibri"/>
                <a:ea typeface="Calibri"/>
                <a:cs typeface="Calibri"/>
                <a:sym typeface="Calibri"/>
              </a:rPr>
              <a:t> BERNERRON-FEROT</a:t>
            </a:r>
            <a:endParaRPr sz="13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latin typeface="Calibri"/>
                <a:ea typeface="Calibri"/>
                <a:cs typeface="Calibri"/>
                <a:sym typeface="Calibri"/>
              </a:rPr>
              <a:t>Secrétaire </a:t>
            </a:r>
            <a:r>
              <a:rPr lang="fr-FR" sz="1200" b="1" dirty="0">
                <a:latin typeface="Calibri"/>
                <a:ea typeface="Calibri"/>
                <a:cs typeface="Calibri"/>
                <a:sym typeface="Calibri"/>
              </a:rPr>
              <a:t>générale</a:t>
            </a:r>
            <a:r>
              <a:rPr lang="en-US" sz="1200" b="1" dirty="0"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fr-FR" sz="1100" dirty="0">
                <a:latin typeface="Calibri"/>
                <a:ea typeface="Calibri"/>
                <a:cs typeface="Calibri"/>
                <a:sym typeface="Calibri"/>
              </a:rPr>
              <a:t>harmacien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100" dirty="0">
                <a:latin typeface="Calibri"/>
                <a:ea typeface="Calibri"/>
                <a:cs typeface="Calibri"/>
                <a:sym typeface="Calibri"/>
              </a:rPr>
              <a:t>gérant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dirty="0">
                <a:latin typeface="Calibri"/>
                <a:ea typeface="Calibri"/>
                <a:cs typeface="Calibri"/>
                <a:sym typeface="Calibri"/>
              </a:rPr>
              <a:t>Hôpital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100" dirty="0">
                <a:latin typeface="Calibri"/>
                <a:ea typeface="Calibri"/>
                <a:cs typeface="Calibri"/>
                <a:sym typeface="Calibri"/>
              </a:rPr>
              <a:t>privé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 ARRAS les </a:t>
            </a:r>
            <a:r>
              <a:rPr lang="fr-FR" sz="1100" dirty="0">
                <a:latin typeface="Calibri"/>
                <a:ea typeface="Calibri"/>
                <a:cs typeface="Calibri"/>
                <a:sym typeface="Calibri"/>
              </a:rPr>
              <a:t>Bonnettes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dirty="0">
                <a:latin typeface="Calibri"/>
                <a:ea typeface="Calibri"/>
                <a:cs typeface="Calibri"/>
                <a:sym typeface="Calibri"/>
              </a:rPr>
              <a:t>Groupe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 Ramsay Générale de Santé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62000 ARRAS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g24f8c4122ee_0_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129130" y="4336738"/>
            <a:ext cx="779450" cy="974871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g24f8c4122ee_0_0"/>
          <p:cNvSpPr/>
          <p:nvPr/>
        </p:nvSpPr>
        <p:spPr>
          <a:xfrm>
            <a:off x="2072427" y="5602471"/>
            <a:ext cx="2762694" cy="1046142"/>
          </a:xfrm>
          <a:prstGeom prst="flowChartTerminator">
            <a:avLst/>
          </a:prstGeom>
          <a:solidFill>
            <a:srgbClr val="8585E0"/>
          </a:solidFill>
          <a:ln w="28575" cap="flat" cmpd="sng">
            <a:solidFill>
              <a:srgbClr val="B5F2D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g24f8c4122ee_0_0"/>
          <p:cNvSpPr/>
          <p:nvPr/>
        </p:nvSpPr>
        <p:spPr>
          <a:xfrm>
            <a:off x="6220252" y="5602483"/>
            <a:ext cx="2762694" cy="1046142"/>
          </a:xfrm>
          <a:prstGeom prst="flowChartTerminator">
            <a:avLst/>
          </a:prstGeom>
          <a:solidFill>
            <a:srgbClr val="8585E0"/>
          </a:solidFill>
          <a:ln w="28575" cap="flat" cmpd="sng">
            <a:solidFill>
              <a:srgbClr val="B5F2D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0" name="Google Shape;130;g24f8c4122ee_0_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215772" y="5642200"/>
            <a:ext cx="779450" cy="9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24f8c4122ee_0_0"/>
          <p:cNvPicPr preferRelativeResize="0"/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83"/>
          <a:stretch/>
        </p:blipFill>
        <p:spPr>
          <a:xfrm>
            <a:off x="5468628" y="5689000"/>
            <a:ext cx="663997" cy="866061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24f8c4122ee_0_0"/>
          <p:cNvSpPr txBox="1"/>
          <p:nvPr/>
        </p:nvSpPr>
        <p:spPr>
          <a:xfrm>
            <a:off x="2072425" y="5527525"/>
            <a:ext cx="2762700" cy="11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Dr Brigitte SIMEON</a:t>
            </a:r>
            <a:endParaRPr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300" b="1" dirty="0">
                <a:latin typeface="Calibri"/>
                <a:ea typeface="Calibri"/>
                <a:cs typeface="Calibri"/>
                <a:sym typeface="Calibri"/>
              </a:rPr>
              <a:t>Trésorière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dirty="0">
                <a:latin typeface="Calibri"/>
                <a:ea typeface="Calibri"/>
                <a:cs typeface="Calibri"/>
                <a:sym typeface="Calibri"/>
              </a:rPr>
              <a:t>Pharmacien</a:t>
            </a: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200" dirty="0">
                <a:latin typeface="Calibri"/>
                <a:ea typeface="Calibri"/>
                <a:cs typeface="Calibri"/>
                <a:sym typeface="Calibri"/>
              </a:rPr>
              <a:t>gérant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PUI du CGS SHM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Chaumont, </a:t>
            </a:r>
            <a:r>
              <a:rPr lang="fr-FR" sz="1100" dirty="0">
                <a:latin typeface="Calibri"/>
                <a:ea typeface="Calibri"/>
                <a:cs typeface="Calibri"/>
                <a:sym typeface="Calibri"/>
              </a:rPr>
              <a:t>Langres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,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dirty="0">
                <a:latin typeface="Calibri"/>
                <a:ea typeface="Calibri"/>
                <a:cs typeface="Calibri"/>
                <a:sym typeface="Calibri"/>
              </a:rPr>
              <a:t>Bourbonne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 les </a:t>
            </a:r>
            <a:r>
              <a:rPr lang="fr-FR" sz="1100" dirty="0">
                <a:latin typeface="Calibri"/>
                <a:ea typeface="Calibri"/>
                <a:cs typeface="Calibri"/>
                <a:sym typeface="Calibri"/>
              </a:rPr>
              <a:t>Bains</a:t>
            </a:r>
          </a:p>
        </p:txBody>
      </p:sp>
      <p:sp>
        <p:nvSpPr>
          <p:cNvPr id="133" name="Google Shape;133;g24f8c4122ee_0_0"/>
          <p:cNvSpPr txBox="1"/>
          <p:nvPr/>
        </p:nvSpPr>
        <p:spPr>
          <a:xfrm>
            <a:off x="6220250" y="5602483"/>
            <a:ext cx="2762700" cy="1066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Dr </a:t>
            </a:r>
            <a:r>
              <a:rPr lang="fr-FR" b="1" dirty="0">
                <a:latin typeface="Calibri"/>
                <a:ea typeface="Calibri"/>
                <a:cs typeface="Calibri"/>
                <a:sym typeface="Calibri"/>
              </a:rPr>
              <a:t>Sébastien</a:t>
            </a: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 AMOUREUX</a:t>
            </a:r>
            <a:endParaRPr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300" b="1" dirty="0">
                <a:latin typeface="Calibri"/>
                <a:ea typeface="Calibri"/>
                <a:cs typeface="Calibri"/>
                <a:sym typeface="Calibri"/>
              </a:rPr>
              <a:t>Trésorier</a:t>
            </a:r>
            <a:r>
              <a:rPr lang="en-US" sz="13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300" b="1" dirty="0">
                <a:latin typeface="Calibri"/>
                <a:ea typeface="Calibri"/>
                <a:cs typeface="Calibri"/>
                <a:sym typeface="Calibri"/>
              </a:rPr>
              <a:t>Adjoint</a:t>
            </a:r>
          </a:p>
          <a:p>
            <a:pPr algn="ctr"/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Pharmacien gérant</a:t>
            </a:r>
          </a:p>
          <a:p>
            <a:pPr algn="ctr"/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CRF Divio</a:t>
            </a:r>
          </a:p>
          <a:p>
            <a:pPr algn="ctr"/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21000 DIJON</a:t>
            </a:r>
            <a:endParaRPr lang="fr-FR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5" name="Google Shape;125;g24f8c4122ee_0_0"/>
          <p:cNvSpPr/>
          <p:nvPr/>
        </p:nvSpPr>
        <p:spPr>
          <a:xfrm>
            <a:off x="6270218" y="4265467"/>
            <a:ext cx="2762694" cy="1046142"/>
          </a:xfrm>
          <a:prstGeom prst="flowChartTerminator">
            <a:avLst/>
          </a:prstGeom>
          <a:solidFill>
            <a:srgbClr val="D2D2F4"/>
          </a:solidFill>
          <a:ln w="28575" cap="flat" cmpd="sng">
            <a:solidFill>
              <a:srgbClr val="CC99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g24f8c4122ee_0_0"/>
          <p:cNvSpPr txBox="1"/>
          <p:nvPr/>
        </p:nvSpPr>
        <p:spPr>
          <a:xfrm>
            <a:off x="6372972" y="4180694"/>
            <a:ext cx="2400944" cy="1215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Dr Isabelle CARPENTIER</a:t>
            </a:r>
            <a:endParaRPr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Secrétaire </a:t>
            </a:r>
            <a:r>
              <a:rPr lang="fr-FR" b="1" dirty="0">
                <a:latin typeface="Calibri"/>
                <a:ea typeface="Calibri"/>
                <a:cs typeface="Calibri"/>
                <a:sym typeface="Calibri"/>
              </a:rPr>
              <a:t>générale adjointe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latin typeface="Calibri"/>
                <a:ea typeface="Calibri"/>
                <a:cs typeface="Calibri"/>
                <a:sym typeface="Calibri"/>
              </a:rPr>
              <a:t>PH Pharmacie</a:t>
            </a:r>
            <a:endParaRPr sz="13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300" dirty="0">
                <a:latin typeface="Calibri"/>
                <a:ea typeface="Calibri"/>
                <a:cs typeface="Calibri"/>
                <a:sym typeface="Calibri"/>
              </a:rPr>
              <a:t>OMeDIT</a:t>
            </a:r>
            <a:r>
              <a:rPr lang="en-US" sz="1300" dirty="0">
                <a:latin typeface="Calibri"/>
                <a:ea typeface="Calibri"/>
                <a:cs typeface="Calibri"/>
                <a:sym typeface="Calibri"/>
              </a:rPr>
              <a:t> HDF</a:t>
            </a:r>
            <a:endParaRPr sz="13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latin typeface="Calibri"/>
                <a:ea typeface="Calibri"/>
                <a:cs typeface="Calibri"/>
                <a:sym typeface="Calibri"/>
              </a:rPr>
              <a:t>59777 EURALILLE</a:t>
            </a:r>
            <a:endParaRPr sz="13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A36E467-C139-D7C4-6919-59DDB58E360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788" y="6511625"/>
            <a:ext cx="988047" cy="303959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37FC8E0-040F-4D63-102E-CF6887F81DA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6"/>
          <p:cNvPicPr preferRelativeResize="0"/>
          <p:nvPr/>
        </p:nvPicPr>
        <p:blipFill rotWithShape="1">
          <a:blip r:embed="rId3">
            <a:alphaModFix/>
          </a:blip>
          <a:srcRect l="1644" r="1644"/>
          <a:stretch/>
        </p:blipFill>
        <p:spPr>
          <a:xfrm>
            <a:off x="0" y="-7937"/>
            <a:ext cx="9132887" cy="686593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6"/>
          <p:cNvSpPr txBox="1"/>
          <p:nvPr/>
        </p:nvSpPr>
        <p:spPr>
          <a:xfrm>
            <a:off x="7908912" y="5876925"/>
            <a:ext cx="1224000" cy="936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2" name="Google Shape;142;p6"/>
          <p:cNvSpPr txBox="1"/>
          <p:nvPr/>
        </p:nvSpPr>
        <p:spPr>
          <a:xfrm>
            <a:off x="7861300" y="6323012"/>
            <a:ext cx="1204912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3" name="Google Shape;143;p6"/>
          <p:cNvSpPr txBox="1"/>
          <p:nvPr/>
        </p:nvSpPr>
        <p:spPr>
          <a:xfrm>
            <a:off x="7905737" y="5867400"/>
            <a:ext cx="1224000" cy="936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6" name="Google Shape;146;p6"/>
          <p:cNvSpPr/>
          <p:nvPr/>
        </p:nvSpPr>
        <p:spPr>
          <a:xfrm>
            <a:off x="3927387" y="2309413"/>
            <a:ext cx="2762694" cy="1046142"/>
          </a:xfrm>
          <a:prstGeom prst="flowChartTerminator">
            <a:avLst/>
          </a:prstGeom>
          <a:solidFill>
            <a:srgbClr val="D2D2F4"/>
          </a:solidFill>
          <a:ln w="28575" cap="flat" cmpd="sng">
            <a:solidFill>
              <a:srgbClr val="CC99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6"/>
          <p:cNvSpPr txBox="1"/>
          <p:nvPr/>
        </p:nvSpPr>
        <p:spPr>
          <a:xfrm>
            <a:off x="4209088" y="2225754"/>
            <a:ext cx="21993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Dr Christine HAUCHART</a:t>
            </a:r>
            <a:endParaRPr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300" b="1" dirty="0">
                <a:latin typeface="Calibri"/>
                <a:ea typeface="Calibri"/>
                <a:cs typeface="Calibri"/>
                <a:sym typeface="Calibri"/>
              </a:rPr>
              <a:t>Administratrice</a:t>
            </a:r>
            <a:r>
              <a:rPr lang="en-US" sz="1300" b="1" dirty="0">
                <a:latin typeface="Calibri"/>
                <a:ea typeface="Calibri"/>
                <a:cs typeface="Calibri"/>
                <a:sym typeface="Calibri"/>
              </a:rPr>
              <a:t> SNPGH</a:t>
            </a:r>
            <a:endParaRPr sz="13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300" dirty="0">
                <a:latin typeface="Calibri"/>
                <a:ea typeface="Calibri"/>
                <a:cs typeface="Calibri"/>
                <a:sym typeface="Calibri"/>
              </a:rPr>
              <a:t>Pharmacien</a:t>
            </a:r>
            <a:r>
              <a:rPr lang="en-US" sz="13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300" dirty="0">
                <a:latin typeface="Calibri"/>
                <a:ea typeface="Calibri"/>
                <a:cs typeface="Calibri"/>
                <a:sym typeface="Calibri"/>
              </a:rPr>
              <a:t>gérant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300" dirty="0">
                <a:latin typeface="Calibri"/>
                <a:ea typeface="Calibri"/>
                <a:cs typeface="Calibri"/>
                <a:sym typeface="Calibri"/>
              </a:rPr>
              <a:t>Hôpital</a:t>
            </a:r>
            <a:r>
              <a:rPr lang="en-US" sz="13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300" dirty="0">
                <a:latin typeface="Calibri"/>
                <a:ea typeface="Calibri"/>
                <a:cs typeface="Calibri"/>
                <a:sym typeface="Calibri"/>
              </a:rPr>
              <a:t>privé</a:t>
            </a:r>
            <a:r>
              <a:rPr lang="en-US" sz="1300" dirty="0">
                <a:latin typeface="Calibri"/>
                <a:ea typeface="Calibri"/>
                <a:cs typeface="Calibri"/>
                <a:sym typeface="Calibri"/>
              </a:rPr>
              <a:t> St Claude</a:t>
            </a:r>
            <a:endParaRPr sz="13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latin typeface="Calibri"/>
                <a:ea typeface="Calibri"/>
                <a:cs typeface="Calibri"/>
                <a:sym typeface="Calibri"/>
              </a:rPr>
              <a:t>Saint Quentin</a:t>
            </a:r>
            <a:endParaRPr sz="13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p6"/>
          <p:cNvPicPr preferRelativeResize="0"/>
          <p:nvPr/>
        </p:nvPicPr>
        <p:blipFill rotWithShape="1">
          <a:blip r:embed="rId4">
            <a:alphaModFix/>
          </a:blip>
          <a:srcRect l="238" r="228"/>
          <a:stretch/>
        </p:blipFill>
        <p:spPr>
          <a:xfrm>
            <a:off x="3060306" y="2309418"/>
            <a:ext cx="779450" cy="973212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6"/>
          <p:cNvSpPr/>
          <p:nvPr/>
        </p:nvSpPr>
        <p:spPr>
          <a:xfrm>
            <a:off x="3927387" y="4376788"/>
            <a:ext cx="2762694" cy="1046142"/>
          </a:xfrm>
          <a:prstGeom prst="flowChartTerminator">
            <a:avLst/>
          </a:prstGeom>
          <a:solidFill>
            <a:srgbClr val="D2D2F4"/>
          </a:solidFill>
          <a:ln w="28575" cap="flat" cmpd="sng">
            <a:solidFill>
              <a:srgbClr val="CC99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6"/>
          <p:cNvSpPr txBox="1"/>
          <p:nvPr/>
        </p:nvSpPr>
        <p:spPr>
          <a:xfrm>
            <a:off x="3927388" y="4392262"/>
            <a:ext cx="2762700" cy="960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Dr </a:t>
            </a:r>
            <a:r>
              <a:rPr lang="fr-FR" b="1" dirty="0">
                <a:latin typeface="Calibri"/>
                <a:ea typeface="Calibri"/>
                <a:cs typeface="Calibri"/>
                <a:sym typeface="Calibri"/>
              </a:rPr>
              <a:t>Richard SWAENEPOEL</a:t>
            </a:r>
            <a:endParaRPr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300" b="1" dirty="0">
                <a:latin typeface="Calibri"/>
                <a:ea typeface="Calibri"/>
                <a:cs typeface="Calibri"/>
                <a:sym typeface="Calibri"/>
              </a:rPr>
              <a:t>Administrateur</a:t>
            </a:r>
            <a:r>
              <a:rPr lang="en-US" sz="1300" b="1" dirty="0">
                <a:latin typeface="Calibri"/>
                <a:ea typeface="Calibri"/>
                <a:cs typeface="Calibri"/>
                <a:sym typeface="Calibri"/>
              </a:rPr>
              <a:t> SNPGH</a:t>
            </a:r>
            <a:endParaRPr sz="1300" b="1" dirty="0"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lnSpc>
                <a:spcPct val="90000"/>
              </a:lnSpc>
            </a:pPr>
            <a:r>
              <a:rPr lang="en-US" sz="1300" dirty="0">
                <a:latin typeface="Calibri"/>
                <a:ea typeface="Calibri"/>
                <a:cs typeface="Calibri"/>
                <a:sym typeface="Calibri"/>
              </a:rPr>
              <a:t>EPMS Marie du Merle </a:t>
            </a:r>
            <a:r>
              <a:rPr lang="fr-FR" sz="1300" dirty="0">
                <a:latin typeface="Calibri"/>
                <a:ea typeface="Calibri"/>
                <a:cs typeface="Calibri"/>
                <a:sym typeface="Calibri"/>
              </a:rPr>
              <a:t>Orbec-en-Auge</a:t>
            </a:r>
          </a:p>
          <a:p>
            <a:pPr lvl="0" algn="ctr">
              <a:lnSpc>
                <a:spcPct val="90000"/>
              </a:lnSpc>
            </a:pPr>
            <a:r>
              <a:rPr lang="en-US" sz="1300" dirty="0">
                <a:latin typeface="Calibri"/>
                <a:ea typeface="Calibri"/>
                <a:cs typeface="Calibri"/>
                <a:sym typeface="Calibri"/>
              </a:rPr>
              <a:t>CH de </a:t>
            </a:r>
            <a:r>
              <a:rPr lang="fr-FR" sz="1300" dirty="0">
                <a:latin typeface="Calibri"/>
                <a:ea typeface="Calibri"/>
                <a:cs typeface="Calibri"/>
                <a:sym typeface="Calibri"/>
              </a:rPr>
              <a:t>Bernay</a:t>
            </a:r>
            <a:endParaRPr lang="fr-FR" sz="12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025" y="4298366"/>
            <a:ext cx="858012" cy="10541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10;g24f8c4122ee_0_0">
            <a:extLst>
              <a:ext uri="{FF2B5EF4-FFF2-40B4-BE49-F238E27FC236}">
                <a16:creationId xmlns:a16="http://schemas.microsoft.com/office/drawing/2014/main" id="{DF974DEC-68C7-3C01-AC63-453CF649B3FE}"/>
              </a:ext>
            </a:extLst>
          </p:cNvPr>
          <p:cNvSpPr txBox="1"/>
          <p:nvPr/>
        </p:nvSpPr>
        <p:spPr>
          <a:xfrm>
            <a:off x="1077037" y="332225"/>
            <a:ext cx="759469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sz="4800" b="0" i="0" u="none" strike="noStrike" cap="none" dirty="0">
                <a:solidFill>
                  <a:schemeClr val="lt1"/>
                </a:solidFill>
                <a:latin typeface="Comic Sans MS" panose="030F0702030302020204" pitchFamily="66" charset="0"/>
                <a:ea typeface="Calibri"/>
                <a:cs typeface="Calibri"/>
                <a:sym typeface="Calibri"/>
              </a:rPr>
              <a:t>NOTRE CA</a:t>
            </a:r>
            <a:endParaRPr sz="4800" b="0" i="0" u="none" strike="noStrike" cap="none" dirty="0">
              <a:solidFill>
                <a:srgbClr val="000000"/>
              </a:solidFill>
              <a:latin typeface="Comic Sans MS" panose="030F0702030302020204" pitchFamily="66" charset="0"/>
              <a:sym typeface="Arial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7A88421-042E-6B17-0BBB-5637E1DC6E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88" y="6511625"/>
            <a:ext cx="988047" cy="303959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1773A9F-8C7E-36DF-63B0-4492DE2B1B5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9"/>
          <p:cNvPicPr preferRelativeResize="0"/>
          <p:nvPr/>
        </p:nvPicPr>
        <p:blipFill rotWithShape="1">
          <a:blip r:embed="rId3">
            <a:alphaModFix/>
          </a:blip>
          <a:srcRect l="1644" r="1644"/>
          <a:stretch/>
        </p:blipFill>
        <p:spPr>
          <a:xfrm>
            <a:off x="0" y="-15875"/>
            <a:ext cx="9144003" cy="687387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9"/>
          <p:cNvSpPr txBox="1"/>
          <p:nvPr/>
        </p:nvSpPr>
        <p:spPr>
          <a:xfrm>
            <a:off x="7812087" y="5876925"/>
            <a:ext cx="1223962" cy="9366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9"/>
          <p:cNvSpPr txBox="1"/>
          <p:nvPr/>
        </p:nvSpPr>
        <p:spPr>
          <a:xfrm>
            <a:off x="7861300" y="6323012"/>
            <a:ext cx="1204912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Google Shape;198;p9"/>
          <p:cNvSpPr txBox="1"/>
          <p:nvPr/>
        </p:nvSpPr>
        <p:spPr>
          <a:xfrm>
            <a:off x="1403350" y="188912"/>
            <a:ext cx="6481762" cy="833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4800" b="0" i="0" u="none" strike="noStrike" cap="none" dirty="0">
                <a:solidFill>
                  <a:schemeClr val="bg1"/>
                </a:solidFill>
                <a:latin typeface="Comic Sans MS" panose="030F0702030302020204" pitchFamily="66" charset="0"/>
                <a:ea typeface="Times New Roman"/>
                <a:cs typeface="Times New Roman"/>
                <a:sym typeface="Times New Roman"/>
              </a:rPr>
              <a:t>NOS WEBINAIRES</a:t>
            </a:r>
            <a:endParaRPr sz="4800" b="0" i="0" u="none" strike="noStrike" cap="none" dirty="0">
              <a:solidFill>
                <a:schemeClr val="bg1"/>
              </a:solidFill>
              <a:latin typeface="Comic Sans MS" panose="030F0702030302020204" pitchFamily="66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9" name="Google Shape;199;p9"/>
          <p:cNvSpPr txBox="1"/>
          <p:nvPr/>
        </p:nvSpPr>
        <p:spPr>
          <a:xfrm>
            <a:off x="7808912" y="5867400"/>
            <a:ext cx="1223962" cy="9366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AD9B7498-6F5B-EE2A-AD1C-5E2B83FFFB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380446"/>
              </p:ext>
            </p:extLst>
          </p:nvPr>
        </p:nvGraphicFramePr>
        <p:xfrm>
          <a:off x="935313" y="1523782"/>
          <a:ext cx="8103911" cy="4832949"/>
        </p:xfrm>
        <a:graphic>
          <a:graphicData uri="http://schemas.openxmlformats.org/drawingml/2006/table">
            <a:tbl>
              <a:tblPr firstRow="1" bandRow="1"/>
              <a:tblGrid>
                <a:gridCol w="1036698">
                  <a:extLst>
                    <a:ext uri="{9D8B030D-6E8A-4147-A177-3AD203B41FA5}">
                      <a16:colId xmlns:a16="http://schemas.microsoft.com/office/drawing/2014/main" val="3561822206"/>
                    </a:ext>
                  </a:extLst>
                </a:gridCol>
                <a:gridCol w="4062981">
                  <a:extLst>
                    <a:ext uri="{9D8B030D-6E8A-4147-A177-3AD203B41FA5}">
                      <a16:colId xmlns:a16="http://schemas.microsoft.com/office/drawing/2014/main" val="3586851092"/>
                    </a:ext>
                  </a:extLst>
                </a:gridCol>
                <a:gridCol w="3004232">
                  <a:extLst>
                    <a:ext uri="{9D8B030D-6E8A-4147-A177-3AD203B41FA5}">
                      <a16:colId xmlns:a16="http://schemas.microsoft.com/office/drawing/2014/main" val="997267054"/>
                    </a:ext>
                  </a:extLst>
                </a:gridCol>
              </a:tblGrid>
              <a:tr h="38141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buNone/>
                      </a:pPr>
                      <a:r>
                        <a:rPr lang="fr-FR" sz="2000" b="1" i="0" u="none" strike="noStrike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Date</a:t>
                      </a:r>
                      <a:endParaRPr lang="fr-FR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31" marR="99731" marT="49866" marB="498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57D1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buNone/>
                      </a:pPr>
                      <a:r>
                        <a:rPr lang="fr-FR" sz="2000" b="1" i="0" u="none" strike="noStrike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Sujet</a:t>
                      </a:r>
                      <a:endParaRPr lang="fr-FR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31" marR="99731" marT="49866" marB="498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57D1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buNone/>
                      </a:pPr>
                      <a:r>
                        <a:rPr lang="fr-FR" sz="2000" b="1" i="0" u="none" strike="noStrike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Participants</a:t>
                      </a:r>
                      <a:endParaRPr lang="fr-FR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31" marR="99731" marT="49866" marB="498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57D1">
                        <a:alpha val="4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286975"/>
                  </a:ext>
                </a:extLst>
              </a:tr>
              <a:tr h="313556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buNone/>
                      </a:pPr>
                      <a:r>
                        <a:rPr lang="fr-FR" sz="1000" b="0" i="0" u="none" strike="noStrike" kern="100" dirty="0">
                          <a:solidFill>
                            <a:srgbClr val="8A57D1"/>
                          </a:solidFill>
                          <a:effectLst/>
                          <a:latin typeface="Comic Sans MS" panose="030F0702030302020204" pitchFamily="66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09/12/24</a:t>
                      </a:r>
                      <a:endParaRPr lang="fr-FR" sz="2000" b="0" i="0" u="none" strike="noStrike" dirty="0">
                        <a:solidFill>
                          <a:srgbClr val="8A57D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9731" marR="99731" marT="49866" marB="498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0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buNone/>
                      </a:pPr>
                      <a:r>
                        <a:rPr lang="fr-FR" sz="1000" b="0" i="0" u="none" strike="noStrike" kern="100" dirty="0">
                          <a:solidFill>
                            <a:srgbClr val="8A57D1"/>
                          </a:solidFill>
                          <a:effectLst/>
                          <a:latin typeface="Comic Sans MS" panose="030F0702030302020204" pitchFamily="66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L’avenir des PUI de service d’incendie et de secours</a:t>
                      </a:r>
                      <a:endParaRPr lang="fr-FR" sz="2000" b="0" i="0" u="none" strike="noStrike" dirty="0">
                        <a:solidFill>
                          <a:srgbClr val="8A57D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9731" marR="99731" marT="49866" marB="498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0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buNone/>
                      </a:pPr>
                      <a:r>
                        <a:rPr lang="fr-FR" sz="1000" b="0" i="0" u="none" strike="noStrike" kern="100" dirty="0">
                          <a:solidFill>
                            <a:srgbClr val="8A57D1"/>
                          </a:solidFill>
                          <a:effectLst/>
                          <a:latin typeface="Comic Sans MS" panose="030F0702030302020204" pitchFamily="66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20 </a:t>
                      </a:r>
                      <a:endParaRPr lang="fr-FR" sz="2000" b="0" i="0" u="none" strike="noStrike" dirty="0">
                        <a:solidFill>
                          <a:srgbClr val="8A57D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9731" marR="99731" marT="49866" marB="498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865463"/>
                  </a:ext>
                </a:extLst>
              </a:tr>
              <a:tr h="486637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buNone/>
                      </a:pPr>
                      <a:r>
                        <a:rPr lang="fr-FR" sz="1000" b="0" i="0" u="none" strike="noStrike" kern="100">
                          <a:solidFill>
                            <a:srgbClr val="8A57D1"/>
                          </a:solidFill>
                          <a:effectLst/>
                          <a:latin typeface="Comic Sans MS" panose="030F0702030302020204" pitchFamily="66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10/02/25</a:t>
                      </a:r>
                      <a:endParaRPr lang="fr-FR" sz="2000" b="0" i="0" u="none" strike="noStrike">
                        <a:solidFill>
                          <a:srgbClr val="8A57D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9731" marR="99731" marT="49866" marB="498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0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buNone/>
                      </a:pPr>
                      <a:r>
                        <a:rPr lang="fr-FR" sz="1000" b="0" i="0" u="none" strike="noStrike" kern="100" dirty="0">
                          <a:solidFill>
                            <a:srgbClr val="8A57D1"/>
                          </a:solidFill>
                          <a:effectLst/>
                          <a:latin typeface="Comic Sans MS" panose="030F0702030302020204" pitchFamily="66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Les PPH : missions possibles</a:t>
                      </a:r>
                      <a:endParaRPr lang="fr-FR" sz="2000" b="0" i="0" u="none" strike="noStrike" dirty="0">
                        <a:solidFill>
                          <a:srgbClr val="8A57D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9731" marR="99731" marT="49866" marB="498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0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buNone/>
                      </a:pPr>
                      <a:r>
                        <a:rPr lang="fr-FR" sz="1200" b="1" i="0" u="none" strike="noStrike" kern="100" dirty="0">
                          <a:solidFill>
                            <a:srgbClr val="8A57D1"/>
                          </a:solidFill>
                          <a:effectLst/>
                          <a:latin typeface="Comic Sans MS" panose="030F0702030302020204" pitchFamily="66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234 </a:t>
                      </a:r>
                      <a:r>
                        <a:rPr lang="fr-FR" sz="1000" b="0" i="0" u="none" strike="noStrike" kern="100" dirty="0">
                          <a:solidFill>
                            <a:srgbClr val="8A57D1"/>
                          </a:solidFill>
                          <a:effectLst/>
                          <a:latin typeface="Comic Sans MS" panose="030F0702030302020204" pitchFamily="66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participants</a:t>
                      </a:r>
                      <a:endParaRPr lang="fr-FR" sz="2000" b="0" i="0" u="none" strike="noStrike" dirty="0">
                        <a:solidFill>
                          <a:srgbClr val="8A57D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 fontAlgn="t">
                        <a:lnSpc>
                          <a:spcPct val="115000"/>
                        </a:lnSpc>
                        <a:buNone/>
                      </a:pPr>
                      <a:r>
                        <a:rPr lang="fr-FR" sz="1000" b="0" i="0" u="none" strike="noStrike" kern="100" dirty="0">
                          <a:solidFill>
                            <a:srgbClr val="8A57D1"/>
                          </a:solidFill>
                          <a:effectLst/>
                          <a:latin typeface="Comic Sans MS" panose="030F0702030302020204" pitchFamily="66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Dont </a:t>
                      </a:r>
                      <a:r>
                        <a:rPr lang="fr-FR" sz="1200" b="1" i="0" u="none" strike="noStrike" kern="100" dirty="0">
                          <a:solidFill>
                            <a:srgbClr val="8A57D1"/>
                          </a:solidFill>
                          <a:effectLst/>
                          <a:latin typeface="Comic Sans MS" panose="030F0702030302020204" pitchFamily="66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163</a:t>
                      </a:r>
                      <a:r>
                        <a:rPr lang="fr-FR" sz="1000" b="0" i="0" u="none" strike="noStrike" kern="100" dirty="0">
                          <a:solidFill>
                            <a:srgbClr val="8A57D1"/>
                          </a:solidFill>
                          <a:effectLst/>
                          <a:latin typeface="Comic Sans MS" panose="030F0702030302020204" pitchFamily="66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Préparateurs en Pharmacie</a:t>
                      </a:r>
                      <a:endParaRPr lang="fr-FR" sz="2000" b="0" i="0" u="none" strike="noStrike" dirty="0">
                        <a:solidFill>
                          <a:srgbClr val="8A57D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9731" marR="99731" marT="49866" marB="498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2029165"/>
                  </a:ext>
                </a:extLst>
              </a:tr>
              <a:tr h="313556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buNone/>
                      </a:pPr>
                      <a:r>
                        <a:rPr lang="fr-FR" sz="1000" b="0" i="0" u="none" strike="noStrike" kern="100" dirty="0">
                          <a:solidFill>
                            <a:srgbClr val="8A57D1"/>
                          </a:solidFill>
                          <a:effectLst/>
                          <a:latin typeface="Comic Sans MS" panose="030F0702030302020204" pitchFamily="66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23/06/25</a:t>
                      </a:r>
                      <a:endParaRPr lang="fr-FR" sz="2000" b="0" i="0" u="none" strike="noStrike" dirty="0">
                        <a:solidFill>
                          <a:srgbClr val="8A57D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9731" marR="99731" marT="49866" marB="498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0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buNone/>
                      </a:pPr>
                      <a:r>
                        <a:rPr lang="fr-FR" sz="1000" b="0" i="0" u="none" strike="noStrike" kern="100" dirty="0">
                          <a:solidFill>
                            <a:srgbClr val="8A57D1"/>
                          </a:solidFill>
                          <a:effectLst/>
                          <a:latin typeface="Comic Sans MS" panose="030F0702030302020204" pitchFamily="66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Pharmaciens Hospitaliers : embarquez vos préparateurs dans l’aventure ADIPH</a:t>
                      </a:r>
                      <a:endParaRPr lang="fr-FR" sz="2000" b="0" i="0" u="none" strike="noStrike" dirty="0">
                        <a:solidFill>
                          <a:srgbClr val="8A57D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9731" marR="99731" marT="49866" marB="498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0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buNone/>
                      </a:pPr>
                      <a:r>
                        <a:rPr lang="fr-FR" sz="1200" b="1" i="0" u="none" strike="noStrike" kern="100" dirty="0">
                          <a:solidFill>
                            <a:srgbClr val="8A57D1"/>
                          </a:solidFill>
                          <a:effectLst/>
                          <a:latin typeface="Comic Sans MS" panose="030F0702030302020204" pitchFamily="66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34 </a:t>
                      </a:r>
                      <a:endParaRPr lang="fr-FR" sz="1200" b="1" i="0" u="none" strike="noStrike" dirty="0">
                        <a:solidFill>
                          <a:srgbClr val="8A57D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9731" marR="99731" marT="49866" marB="498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311435"/>
                  </a:ext>
                </a:extLst>
              </a:tr>
              <a:tr h="313556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buNone/>
                      </a:pPr>
                      <a:r>
                        <a:rPr lang="fr-FR" sz="1000" b="0" i="0" u="none" strike="noStrike" kern="100" dirty="0">
                          <a:solidFill>
                            <a:srgbClr val="8A57D1"/>
                          </a:solidFill>
                          <a:effectLst/>
                          <a:latin typeface="Comic Sans MS" panose="030F0702030302020204" pitchFamily="66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20/10/25</a:t>
                      </a:r>
                      <a:endParaRPr lang="fr-FR" sz="2000" b="0" i="0" u="none" strike="noStrike" dirty="0">
                        <a:solidFill>
                          <a:srgbClr val="8A57D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9731" marR="99731" marT="49866" marB="498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0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buNone/>
                      </a:pPr>
                      <a:r>
                        <a:rPr lang="fr-FR" sz="1000" b="0" i="0" u="none" strike="noStrike" kern="100" dirty="0">
                          <a:solidFill>
                            <a:srgbClr val="8A57D1"/>
                          </a:solidFill>
                          <a:effectLst/>
                          <a:latin typeface="Comic Sans MS" panose="030F0702030302020204" pitchFamily="66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Comment gérer les conflits à l’hôpital</a:t>
                      </a:r>
                      <a:endParaRPr lang="fr-FR" sz="2000" b="0" i="0" u="none" strike="noStrike" dirty="0">
                        <a:solidFill>
                          <a:srgbClr val="8A57D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9731" marR="99731" marT="49866" marB="498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0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buNone/>
                      </a:pPr>
                      <a:r>
                        <a:rPr lang="fr-FR" sz="1000" b="0" i="0" u="none" strike="noStrike" kern="100" dirty="0">
                          <a:solidFill>
                            <a:srgbClr val="8A57D1"/>
                          </a:solidFill>
                          <a:effectLst/>
                          <a:latin typeface="Comic Sans MS" panose="030F0702030302020204" pitchFamily="66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18 </a:t>
                      </a:r>
                      <a:endParaRPr lang="fr-FR" sz="2000" b="0" i="0" u="none" strike="noStrike" dirty="0">
                        <a:solidFill>
                          <a:srgbClr val="8A57D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9731" marR="99731" marT="49866" marB="498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7893803"/>
                  </a:ext>
                </a:extLst>
              </a:tr>
              <a:tr h="313556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buNone/>
                      </a:pPr>
                      <a:r>
                        <a:rPr lang="fr-FR" sz="1000" b="0" i="0" u="none" strike="noStrike" kern="1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12/01/26</a:t>
                      </a:r>
                      <a:endParaRPr lang="fr-FR" sz="2000" b="0" i="0" u="none" strike="noStrike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9731" marR="99731" marT="49866" marB="498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0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buNone/>
                      </a:pPr>
                      <a:r>
                        <a:rPr lang="fr-FR" sz="1000" b="0" i="0" u="none" strike="noStrike" kern="1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Présentation des travaux et actions de la section H</a:t>
                      </a:r>
                      <a:endParaRPr lang="fr-FR" sz="2000" b="0" i="0" u="none" strike="noStrike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9731" marR="99731" marT="49866" marB="498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0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buNone/>
                      </a:pPr>
                      <a:r>
                        <a:rPr lang="fr-FR" sz="1000" b="0" i="0" u="none" strike="noStrike" kern="1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37</a:t>
                      </a:r>
                      <a:endParaRPr lang="fr-FR" sz="2000" b="0" i="0" u="none" strike="noStrike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9731" marR="99731" marT="49866" marB="498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316970"/>
                  </a:ext>
                </a:extLst>
              </a:tr>
              <a:tr h="313556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buNone/>
                      </a:pPr>
                      <a:r>
                        <a:rPr lang="fr-FR" sz="1000" b="0" i="0" u="none" strike="noStrike" kern="100">
                          <a:solidFill>
                            <a:srgbClr val="8A57D1"/>
                          </a:solidFill>
                          <a:effectLst/>
                          <a:latin typeface="Comic Sans MS" panose="030F0702030302020204" pitchFamily="66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02/02/26</a:t>
                      </a:r>
                      <a:endParaRPr lang="fr-FR" sz="2000" b="0" i="0" u="none" strike="noStrike">
                        <a:solidFill>
                          <a:srgbClr val="8A57D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9731" marR="99731" marT="49866" marB="498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0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buNone/>
                      </a:pPr>
                      <a:r>
                        <a:rPr lang="fr-FR" sz="1000" b="0" i="0" u="none" strike="noStrike" kern="100" dirty="0">
                          <a:solidFill>
                            <a:srgbClr val="8A57D1"/>
                          </a:solidFill>
                          <a:effectLst/>
                          <a:latin typeface="Comic Sans MS" panose="030F0702030302020204" pitchFamily="66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Présentation des nouvelles formations Compétences SD</a:t>
                      </a:r>
                      <a:endParaRPr lang="fr-FR" sz="2000" b="0" i="0" u="none" strike="noStrike" dirty="0">
                        <a:solidFill>
                          <a:srgbClr val="8A57D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9731" marR="99731" marT="49866" marB="498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0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buNone/>
                      </a:pPr>
                      <a:r>
                        <a:rPr lang="fr-FR" sz="1000" b="0" i="0" u="none" strike="noStrike" kern="100" dirty="0">
                          <a:solidFill>
                            <a:srgbClr val="8A57D1"/>
                          </a:solidFill>
                          <a:effectLst/>
                          <a:latin typeface="Comic Sans MS" panose="030F0702030302020204" pitchFamily="66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fr-FR" sz="2000" b="0" i="0" u="none" strike="noStrike" dirty="0">
                        <a:solidFill>
                          <a:srgbClr val="8A57D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9731" marR="99731" marT="49866" marB="498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286811"/>
                  </a:ext>
                </a:extLst>
              </a:tr>
              <a:tr h="313556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buNone/>
                      </a:pPr>
                      <a:r>
                        <a:rPr lang="fr-FR" sz="1000" b="0" i="0" u="none" strike="noStrike" kern="1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16/02/26</a:t>
                      </a:r>
                      <a:endParaRPr lang="fr-FR" sz="2000" b="0" i="0" u="none" strike="noStrike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9731" marR="99731" marT="49866" marB="498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0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buNone/>
                      </a:pPr>
                      <a:r>
                        <a:rPr lang="fr-FR" sz="1000" b="0" i="0" u="none" strike="noStrike" kern="1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Présentation du programme scientifique du Congrès Convergences ,septembre 2026</a:t>
                      </a:r>
                      <a:endParaRPr lang="fr-FR" sz="2000" b="0" i="0" u="none" strike="noStrike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9731" marR="99731" marT="49866" marB="498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0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buNone/>
                      </a:pPr>
                      <a:r>
                        <a:rPr lang="fr-FR" sz="1000" b="0" i="0" u="none" strike="noStrike" kern="1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fr-FR" sz="2000" b="0" i="0" u="none" strike="noStrike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9731" marR="99731" marT="49866" marB="498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6361698"/>
                  </a:ext>
                </a:extLst>
              </a:tr>
              <a:tr h="406992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buNone/>
                      </a:pPr>
                      <a:r>
                        <a:rPr lang="fr-FR" sz="1000" b="0" i="0" u="none" strike="noStrike" kern="1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30/03/26</a:t>
                      </a:r>
                      <a:endParaRPr lang="fr-FR" sz="2000" b="0" i="0" u="none" strike="noStrike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9731" marR="99731" marT="49866" marB="498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0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buNone/>
                      </a:pPr>
                      <a:r>
                        <a:rPr lang="fr-FR" sz="1000" b="0" i="0" u="none" strike="noStrike" kern="1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Souffrances et addictions des pharmaciens au travail</a:t>
                      </a:r>
                      <a:endParaRPr lang="fr-FR" sz="2000" b="0" i="0" u="none" strike="noStrike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9731" marR="99731" marT="49866" marB="498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0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9731" marR="99731" marT="49866" marB="498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1760553"/>
                  </a:ext>
                </a:extLst>
              </a:tr>
              <a:tr h="486637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buNone/>
                      </a:pPr>
                      <a:r>
                        <a:rPr lang="fr-FR" sz="1000" b="0" i="0" u="none" strike="noStrike" kern="1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17/04/26</a:t>
                      </a:r>
                      <a:endParaRPr lang="fr-FR" sz="2000" b="0" i="0" u="none" strike="noStrike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9731" marR="99731" marT="49866" marB="498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0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buNone/>
                      </a:pPr>
                      <a:r>
                        <a:rPr lang="fr-FR" sz="1000" b="0" i="0" u="none" strike="noStrike" kern="1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Protection psychologique</a:t>
                      </a:r>
                      <a:endParaRPr lang="fr-FR" sz="2000" b="0" i="0" u="none" strike="noStrike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 fontAlgn="t">
                        <a:lnSpc>
                          <a:spcPct val="115000"/>
                        </a:lnSpc>
                        <a:buNone/>
                      </a:pPr>
                      <a:r>
                        <a:rPr lang="fr-FR" sz="1000" b="0" i="0" u="none" strike="noStrike" kern="1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Un outil CFDP /SNPGH</a:t>
                      </a:r>
                      <a:endParaRPr lang="fr-FR" sz="2000" b="0" i="0" u="none" strike="noStrike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9731" marR="99731" marT="49866" marB="498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0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9731" marR="99731" marT="49866" marB="498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9238727"/>
                  </a:ext>
                </a:extLst>
              </a:tr>
              <a:tr h="406992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buNone/>
                      </a:pPr>
                      <a:r>
                        <a:rPr lang="fr-FR" sz="1000" b="0" i="0" u="none" strike="noStrike" kern="100">
                          <a:solidFill>
                            <a:srgbClr val="8A57D1"/>
                          </a:solidFill>
                          <a:effectLst/>
                          <a:latin typeface="Comic Sans MS" panose="030F0702030302020204" pitchFamily="66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20/04/26</a:t>
                      </a:r>
                      <a:endParaRPr lang="fr-FR" sz="2000" b="0" i="0" u="none" strike="noStrike">
                        <a:solidFill>
                          <a:srgbClr val="8A57D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9731" marR="99731" marT="49866" marB="498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0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buNone/>
                      </a:pPr>
                      <a:r>
                        <a:rPr lang="fr-FR" sz="1000" b="0" i="0" u="none" strike="noStrike" kern="100" dirty="0">
                          <a:solidFill>
                            <a:srgbClr val="8A57D1"/>
                          </a:solidFill>
                          <a:effectLst/>
                          <a:latin typeface="Comic Sans MS" panose="030F0702030302020204" pitchFamily="66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Compléter son dossier DPC</a:t>
                      </a:r>
                      <a:endParaRPr lang="fr-FR" sz="2000" b="0" i="0" u="none" strike="noStrike" dirty="0">
                        <a:solidFill>
                          <a:srgbClr val="8A57D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9731" marR="99731" marT="49866" marB="498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0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en-US" sz="2000" b="0" i="0" u="none" strike="noStrike" dirty="0">
                        <a:solidFill>
                          <a:srgbClr val="8A57D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9731" marR="99731" marT="49866" marB="498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769779"/>
                  </a:ext>
                </a:extLst>
              </a:tr>
              <a:tr h="406992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buNone/>
                      </a:pPr>
                      <a:r>
                        <a:rPr lang="fr-FR" sz="1000" b="0" i="0" u="none" strike="noStrike" kern="100" dirty="0">
                          <a:solidFill>
                            <a:srgbClr val="8A57D1"/>
                          </a:solidFill>
                          <a:effectLst/>
                          <a:latin typeface="Comic Sans MS" panose="030F0702030302020204" pitchFamily="66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26/04/26</a:t>
                      </a:r>
                      <a:endParaRPr lang="fr-FR" sz="2000" b="0" i="0" u="none" strike="noStrike" dirty="0">
                        <a:solidFill>
                          <a:srgbClr val="8A57D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9731" marR="99731" marT="49866" marB="498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0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buNone/>
                      </a:pPr>
                      <a:r>
                        <a:rPr lang="fr-FR" sz="1000" b="0" i="0" u="none" strike="noStrike" kern="100" dirty="0">
                          <a:solidFill>
                            <a:srgbClr val="8A57D1"/>
                          </a:solidFill>
                          <a:effectLst/>
                          <a:latin typeface="Comic Sans MS" panose="030F0702030302020204" pitchFamily="66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Retour Congrès annuel de l’ANPPH</a:t>
                      </a:r>
                      <a:endParaRPr lang="fr-FR" sz="2000" b="0" i="0" u="none" strike="noStrike" dirty="0">
                        <a:solidFill>
                          <a:srgbClr val="8A57D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9731" marR="99731" marT="49866" marB="498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0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en-US" sz="2000" b="0" i="0" u="none" strike="noStrike" dirty="0">
                        <a:solidFill>
                          <a:srgbClr val="8A57D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9731" marR="99731" marT="49866" marB="498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855546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D2819FA6-9C75-9CFB-3D95-406112996D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88" y="6511625"/>
            <a:ext cx="988047" cy="303959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F1CFD7D-B405-60FE-6C3F-8737A5BA639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8"/>
          <p:cNvPicPr preferRelativeResize="0"/>
          <p:nvPr/>
        </p:nvPicPr>
        <p:blipFill rotWithShape="1">
          <a:blip r:embed="rId3">
            <a:alphaModFix/>
          </a:blip>
          <a:srcRect l="1644" r="1644"/>
          <a:stretch/>
        </p:blipFill>
        <p:spPr>
          <a:xfrm>
            <a:off x="0" y="-7937"/>
            <a:ext cx="9132887" cy="686593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8"/>
          <p:cNvSpPr txBox="1"/>
          <p:nvPr/>
        </p:nvSpPr>
        <p:spPr>
          <a:xfrm>
            <a:off x="7812087" y="5876925"/>
            <a:ext cx="1224000" cy="936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8"/>
          <p:cNvSpPr txBox="1"/>
          <p:nvPr/>
        </p:nvSpPr>
        <p:spPr>
          <a:xfrm>
            <a:off x="7861300" y="6323012"/>
            <a:ext cx="12048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4" name="Google Shape;184;p8"/>
          <p:cNvSpPr txBox="1"/>
          <p:nvPr/>
        </p:nvSpPr>
        <p:spPr>
          <a:xfrm>
            <a:off x="1403350" y="188912"/>
            <a:ext cx="6481800" cy="833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4800" b="0" i="0" u="none" strike="noStrike" cap="none" dirty="0">
                <a:solidFill>
                  <a:schemeClr val="bg1"/>
                </a:solidFill>
                <a:latin typeface="Comic Sans MS" panose="030F0702030302020204" pitchFamily="66" charset="0"/>
                <a:ea typeface="Times New Roman"/>
                <a:cs typeface="Times New Roman"/>
                <a:sym typeface="Times New Roman"/>
              </a:rPr>
              <a:t>CONCLUSION</a:t>
            </a:r>
            <a:endParaRPr sz="4800" b="0" i="0" u="none" strike="noStrike" cap="none" dirty="0">
              <a:solidFill>
                <a:schemeClr val="bg1"/>
              </a:solidFill>
              <a:latin typeface="Comic Sans MS" panose="030F0702030302020204" pitchFamily="66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5" name="Google Shape;185;p8"/>
          <p:cNvSpPr txBox="1"/>
          <p:nvPr/>
        </p:nvSpPr>
        <p:spPr>
          <a:xfrm>
            <a:off x="7808912" y="5867400"/>
            <a:ext cx="1224000" cy="936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4A8DB44-7482-7BC2-5580-18880A940880}"/>
              </a:ext>
            </a:extLst>
          </p:cNvPr>
          <p:cNvSpPr txBox="1"/>
          <p:nvPr/>
        </p:nvSpPr>
        <p:spPr>
          <a:xfrm>
            <a:off x="924448" y="1303461"/>
            <a:ext cx="8175258" cy="5570756"/>
          </a:xfrm>
          <a:prstGeom prst="rect">
            <a:avLst/>
          </a:prstGeom>
          <a:solidFill>
            <a:srgbClr val="F1F0F8"/>
          </a:solidFill>
        </p:spPr>
        <p:txBody>
          <a:bodyPr wrap="square" rtlCol="0">
            <a:spAutoFit/>
          </a:bodyPr>
          <a:lstStyle/>
          <a:p>
            <a:pPr algn="ctr"/>
            <a:endParaRPr lang="fr-FR" sz="5400" dirty="0">
              <a:solidFill>
                <a:srgbClr val="8A57D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fr-FR" sz="4800" dirty="0">
                <a:solidFill>
                  <a:srgbClr val="8A57D1"/>
                </a:solidFill>
                <a:latin typeface="Comic Sans MS" panose="030F0702030302020204" pitchFamily="66" charset="0"/>
              </a:rPr>
              <a:t>Le </a:t>
            </a:r>
            <a:r>
              <a:rPr lang="fr-FR" sz="4800" b="1" dirty="0">
                <a:solidFill>
                  <a:srgbClr val="8A57D1"/>
                </a:solidFill>
                <a:latin typeface="Comic Sans MS" panose="030F0702030302020204" pitchFamily="66" charset="0"/>
              </a:rPr>
              <a:t>SNPGH</a:t>
            </a:r>
            <a:endParaRPr lang="fr-FR" sz="4800" dirty="0">
              <a:solidFill>
                <a:srgbClr val="8A57D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fr-FR" sz="4800" dirty="0">
                <a:solidFill>
                  <a:srgbClr val="8A57D1"/>
                </a:solidFill>
                <a:latin typeface="Comic Sans MS" panose="030F0702030302020204" pitchFamily="66" charset="0"/>
              </a:rPr>
              <a:t>syndicat de proximité </a:t>
            </a:r>
          </a:p>
          <a:p>
            <a:pPr algn="ctr"/>
            <a:r>
              <a:rPr lang="fr-FR" sz="4800" dirty="0">
                <a:solidFill>
                  <a:srgbClr val="8A57D1"/>
                </a:solidFill>
                <a:latin typeface="Comic Sans MS" panose="030F0702030302020204" pitchFamily="66" charset="0"/>
              </a:rPr>
              <a:t>à l’écoute et </a:t>
            </a:r>
          </a:p>
          <a:p>
            <a:pPr algn="ctr"/>
            <a:r>
              <a:rPr lang="fr-FR" sz="4800" dirty="0">
                <a:solidFill>
                  <a:srgbClr val="8A57D1"/>
                </a:solidFill>
                <a:latin typeface="Comic Sans MS" panose="030F0702030302020204" pitchFamily="66" charset="0"/>
              </a:rPr>
              <a:t>au service de ses adhérents</a:t>
            </a:r>
          </a:p>
          <a:p>
            <a:pPr algn="ctr"/>
            <a:endParaRPr lang="fr-FR" sz="4800" dirty="0">
              <a:solidFill>
                <a:srgbClr val="8A57D1"/>
              </a:solidFill>
              <a:latin typeface="Comic Sans MS" panose="030F0702030302020204" pitchFamily="66" charset="0"/>
            </a:endParaRPr>
          </a:p>
          <a:p>
            <a:pPr algn="ctr"/>
            <a:endParaRPr lang="fr-FR" sz="4800" dirty="0">
              <a:solidFill>
                <a:srgbClr val="8A57D1"/>
              </a:solidFill>
              <a:latin typeface="Comic Sans MS" panose="030F0702030302020204" pitchFamily="66" charset="0"/>
            </a:endParaRPr>
          </a:p>
          <a:p>
            <a:pPr algn="r"/>
            <a:endParaRPr lang="fr-FR" dirty="0">
              <a:solidFill>
                <a:srgbClr val="8A57D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789F465-4742-148A-E45B-19A1AECADC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88" y="6511625"/>
            <a:ext cx="988047" cy="303959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6EA5480-6018-AE8A-59A8-1579D874289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7062</TotalTime>
  <Words>373</Words>
  <Application>Microsoft Office PowerPoint</Application>
  <PresentationFormat>Affichage à l'écran (4:3)</PresentationFormat>
  <Paragraphs>129</Paragraphs>
  <Slides>8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8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Comic Sans MS</vt:lpstr>
      <vt:lpstr>Mulish</vt:lpstr>
      <vt:lpstr>Times New Roman</vt:lpstr>
      <vt:lpstr>Simple Light</vt:lpstr>
      <vt:lpstr>Conception personnalisée</vt:lpstr>
      <vt:lpstr>1_Conception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Patrick</dc:creator>
  <cp:lastModifiedBy>SNPGH Lucile</cp:lastModifiedBy>
  <cp:revision>225</cp:revision>
  <cp:lastPrinted>2024-04-09T09:13:32Z</cp:lastPrinted>
  <dcterms:created xsi:type="dcterms:W3CDTF">2005-09-21T15:37:00Z</dcterms:created>
  <dcterms:modified xsi:type="dcterms:W3CDTF">2026-03-31T07:59:00Z</dcterms:modified>
</cp:coreProperties>
</file>