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9" r:id="rId2"/>
    <p:sldId id="362" r:id="rId3"/>
    <p:sldId id="358" r:id="rId4"/>
    <p:sldId id="329" r:id="rId5"/>
    <p:sldId id="334" r:id="rId6"/>
    <p:sldId id="350" r:id="rId7"/>
    <p:sldId id="364" r:id="rId8"/>
    <p:sldId id="365" r:id="rId9"/>
    <p:sldId id="366" r:id="rId10"/>
    <p:sldId id="367" r:id="rId11"/>
    <p:sldId id="345" r:id="rId12"/>
    <p:sldId id="368" r:id="rId13"/>
    <p:sldId id="370" r:id="rId14"/>
  </p:sldIdLst>
  <p:sldSz cx="9144000" cy="6858000" type="screen4x3"/>
  <p:notesSz cx="7099300" cy="10234613"/>
  <p:custDataLst>
    <p:tags r:id="rId17"/>
  </p:custDataLst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GNONI Philippe" initials="F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CC"/>
    <a:srgbClr val="FFDCB9"/>
    <a:srgbClr val="99FF99"/>
    <a:srgbClr val="1A3E70"/>
    <a:srgbClr val="F59A00"/>
    <a:srgbClr val="006A7B"/>
    <a:srgbClr val="EDDEBF"/>
    <a:srgbClr val="000036"/>
    <a:srgbClr val="000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84" autoAdjust="0"/>
    <p:restoredTop sz="80783" autoAdjust="0"/>
  </p:normalViewPr>
  <p:slideViewPr>
    <p:cSldViewPr>
      <p:cViewPr>
        <p:scale>
          <a:sx n="75" d="100"/>
          <a:sy n="75" d="100"/>
        </p:scale>
        <p:origin x="205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E540ADE-400D-4085-ADA4-9CA70A5D7B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87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ED1BC-D3C3-4BD0-B25B-DFB69E73472B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A2518-3A20-484F-A764-A268F4494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88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2518-3A20-484F-A764-A268F449413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922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3939E-1284-EBB5-78A0-B03AFA589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A1F610E-4A85-91F9-9133-AB95B836A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8DD494D-0281-E872-E8A7-27D29C2F6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8BB33B-3268-E4FB-FAB7-2210B125C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A2518-3A20-484F-A764-A268F449413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95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1E78D-9FD7-C33E-8A4C-35428F2CB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D4FA265-9D22-C451-54D9-C258D3A6C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023153E-C986-D68B-7DA0-ACFBCC585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Vols intérieurs depuis Paris, Lille, Brest, Nantes, Strasbourg, Caen,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E76658-0D6E-59F0-D694-AA6ADED3C1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2518-3A20-484F-A764-A268F449413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48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Vols intérieurs depuis Paris, Lille, Brest, Nantes, Strasbourg, Caen,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2518-3A20-484F-A764-A268F449413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05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Vue d’avion,</a:t>
            </a:r>
            <a:r>
              <a:rPr lang="fr-FR" baseline="0" dirty="0"/>
              <a:t> o</a:t>
            </a:r>
            <a:r>
              <a:rPr lang="fr-FR" dirty="0"/>
              <a:t>u plutôt vue de drone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2518-3A20-484F-A764-A268F449413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31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Parcours thérapeutiques : PUI &amp; Maladies Chroniques</a:t>
            </a:r>
          </a:p>
          <a:p>
            <a:r>
              <a:rPr lang="fr-FR" dirty="0"/>
              <a:t>Produits de santé : Usage raisonné et personnalisé</a:t>
            </a:r>
          </a:p>
          <a:p>
            <a:r>
              <a:rPr lang="fr-FR" dirty="0"/>
              <a:t>Pharmacie Clinique : Diabète &amp; Obésité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0"/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Logistique :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logistique en amont, aide à la production, armoire intelligente, automates, traçabilité…), traçabilité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médicament : stockage à l’envoi au service et dispensation aux patients &gt; Automates, armoires intelligentes…. Préparation nominative unitaire =&gt; voir ML DIALLO (GHEF)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DM/DMI : traçabilité de la réception jusqu’au bloc opératoire, puces RFID,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datamatrix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 	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Cordelia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fait le point à Grenoble et Philippe se renseigne sur un projet en Bourgogne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CUAP :  intervention (son président ou un représentant) et voir si un site serait représentatif de cette automatisation depuis le stockage à la dispensation ou administration patient.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Impression 3D médicament/DM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 Ian SOULAIROL (CHU Nîmes)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 Maxime ANNEREAU (IGR)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 :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Beaucoup les chirurgiens qui font sans associer la pharmacie (sauf pour la Stérilisation)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 de responsabilité &amp; de sécurité =&gt; ouvrir une discussion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Cordelia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voit avec Valérie Minetti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 de BREST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mail PLC 14.01 Coordinateur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W.print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Samuel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Guigo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éventuellement stomato CHU Dijon (depuis 2014)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Contrôle des préparations :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stérilisation/oncologie/nutrition 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-DRUGCAM Benoît LEFRANC et solutions alternatives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En stérilisation :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Cordelia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renseigne au CHU de Grenoble (Catherine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Guimier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Pignault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Contacter (Nicolas ?) Eddine TEHHANI (AP-hm) qui doit pouvoir communiquer les noms d’équipe à la pointe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Dr Dominique COMBEAU (AP-HP)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Dr Julien MOLINA (CH Vannes)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Robotisation, dispensation dose unitaire, armoire intelligente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Armoire intelligente et DM : système RFID ex des jumeaux numériques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impression 3D de médicament et DM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montpellier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IGR)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Automatisation traçabilité livraison</a:t>
            </a:r>
          </a:p>
          <a:p>
            <a:pPr lvl="0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remodélisation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virtualisation des essais cliniques sur patients virtuels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 est notre positionnement vis-à-vis du CUAP 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2518-3A20-484F-A764-A268F449413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694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Parcours thérapeutiques : PUI &amp; Maladies Chroniques</a:t>
            </a:r>
          </a:p>
          <a:p>
            <a:r>
              <a:rPr lang="fr-FR" dirty="0"/>
              <a:t>Produits de santé : Usage raisonné et personnalisé</a:t>
            </a:r>
          </a:p>
          <a:p>
            <a:r>
              <a:rPr lang="fr-FR" dirty="0"/>
              <a:t>Pharmacie Clinique : Diabète &amp; Obésité</a:t>
            </a:r>
          </a:p>
          <a:p>
            <a:endParaRPr lang="fr-FR" dirty="0"/>
          </a:p>
          <a:p>
            <a:r>
              <a:rPr lang="fr-FR" dirty="0"/>
              <a:t>Stressés, affamés, malades ? Le cercle vicieux moderne</a:t>
            </a:r>
          </a:p>
          <a:p>
            <a:r>
              <a:rPr lang="fr-FR" dirty="0"/>
              <a:t>Pourquoi le stress nous fait grossir (et dérègle notre glycémie)</a:t>
            </a:r>
          </a:p>
          <a:p>
            <a:r>
              <a:rPr lang="fr-FR" dirty="0"/>
              <a:t>Apprendre à gérer le stress pour protéger son alimentation et sa santé</a:t>
            </a:r>
          </a:p>
          <a:p>
            <a:r>
              <a:rPr lang="fr-FR" dirty="0"/>
              <a:t>Moins de stress, plus de conscience alimentaire</a:t>
            </a:r>
          </a:p>
          <a:p>
            <a:r>
              <a:rPr lang="fr-FR" dirty="0"/>
              <a:t>Stress, comportements alimentaires et explosion des maladies métaboliques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2518-3A20-484F-A764-A268F449413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69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A2518-3A20-484F-A764-A268F449413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693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Manager les personnalités, pas seulement les process ? </a:t>
            </a:r>
          </a:p>
          <a:p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Communiquer pour mieux manager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Communication à l’hôpital : l’autre vecteur du soin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2518-3A20-484F-A764-A268F449413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354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FORUM ECONOMIQUE DU SNPHPU</a:t>
            </a:r>
          </a:p>
          <a:p>
            <a:r>
              <a:rPr lang="fr-FR" dirty="0"/>
              <a:t>SALON ECONOMIQUE DU SNPHPU</a:t>
            </a:r>
          </a:p>
          <a:p>
            <a:r>
              <a:rPr lang="fr-FR" dirty="0"/>
              <a:t>CSH ECONOMIC FORUM</a:t>
            </a:r>
          </a:p>
          <a:p>
            <a:r>
              <a:rPr lang="fr-FR" dirty="0"/>
              <a:t>L'ECHO DES PRODUITS DE SANTE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A2518-3A20-484F-A764-A268F449413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66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95D2-44D5-4A4C-892E-935679EDC1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01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A7B2-C93F-40FE-B14E-44B786BA77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51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BCCD-1EB2-483D-B531-A09D5E022D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27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D5769-227B-4A3E-8757-1A6152CDA4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62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26393-07B7-49DD-B292-01695DC091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28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471BA-DE4E-45B0-B64B-7F28980923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09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833C-B37F-4A82-9DC3-F60CFDC987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56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02176-46C3-4A01-A746-3E87920D6F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19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90DDE-4FF2-46F2-9552-1581F3ADEE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32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49FF6-07E0-44EE-9C2A-CFBE0B3AF3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1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669E-8E17-40B6-B457-9B8E1F0D41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80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08DC00-96E1-49A1-B165-8E7540EEE5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contres-csh.com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s://youtu.be/_boYoGHPyU0?si=wfT56EG5Va7LkYtH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cid:F4FDC55C-FF48-4C8A-9F5E-F118C85E9B90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41ED369-872A-B45E-90C5-F9031917003F}"/>
              </a:ext>
            </a:extLst>
          </p:cNvPr>
          <p:cNvSpPr txBox="1"/>
          <p:nvPr/>
        </p:nvSpPr>
        <p:spPr>
          <a:xfrm>
            <a:off x="5045060" y="1174100"/>
            <a:ext cx="38474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59A00"/>
                </a:solidFill>
                <a:latin typeface="Arial Black" panose="020B0A04020102020204" pitchFamily="34" charset="0"/>
              </a:rPr>
              <a:t>Bienvenue à la</a:t>
            </a:r>
          </a:p>
          <a:p>
            <a:r>
              <a:rPr lang="fr-FR" dirty="0">
                <a:solidFill>
                  <a:srgbClr val="F59A00"/>
                </a:solidFill>
                <a:latin typeface="Arial Black" panose="020B0A04020102020204" pitchFamily="34" charset="0"/>
              </a:rPr>
              <a:t> réunion d’information des 21</a:t>
            </a:r>
            <a:r>
              <a:rPr lang="fr-FR" baseline="30000" dirty="0">
                <a:solidFill>
                  <a:srgbClr val="F59A00"/>
                </a:solidFill>
                <a:latin typeface="Arial Black" panose="020B0A04020102020204" pitchFamily="34" charset="0"/>
              </a:rPr>
              <a:t>èmes</a:t>
            </a:r>
            <a:r>
              <a:rPr lang="fr-FR" dirty="0">
                <a:solidFill>
                  <a:srgbClr val="F59A0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fr-FR" dirty="0">
                <a:solidFill>
                  <a:srgbClr val="F59A00"/>
                </a:solidFill>
                <a:latin typeface="Arial Black" panose="020B0A04020102020204" pitchFamily="34" charset="0"/>
              </a:rPr>
              <a:t>Rencontres CSH</a:t>
            </a:r>
          </a:p>
          <a:p>
            <a:endParaRPr lang="fr-FR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Palais des Congrès ANTIPOLIS</a:t>
            </a:r>
          </a:p>
          <a:p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Antibes</a:t>
            </a:r>
          </a:p>
          <a:p>
            <a:endParaRPr lang="fr-F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22 au 25 septembre 2026</a:t>
            </a:r>
          </a:p>
          <a:p>
            <a:endParaRPr lang="fr-F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www.rencontres-csh.com</a:t>
            </a:r>
            <a:endParaRPr lang="fr-F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fr-F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2" descr="Une image contenant texte, robe, habits, robe de mariée&#10;&#10;Le contenu généré par l’IA peut être incorrect.">
            <a:extLst>
              <a:ext uri="{FF2B5EF4-FFF2-40B4-BE49-F238E27FC236}">
                <a16:creationId xmlns:a16="http://schemas.microsoft.com/office/drawing/2014/main" id="{5DC2EFA7-9C66-FF89-ABE8-BBF8F8AB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75609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SH -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11509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331913" y="692150"/>
            <a:ext cx="7445375" cy="0"/>
          </a:xfrm>
          <a:prstGeom prst="line">
            <a:avLst/>
          </a:prstGeom>
          <a:noFill/>
          <a:ln w="57150" cmpd="thinThick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Rounded MT Bold" panose="020F0704030504030204" pitchFamily="34" charset="0"/>
            </a:endParaRPr>
          </a:p>
        </p:txBody>
      </p:sp>
      <p:pic>
        <p:nvPicPr>
          <p:cNvPr id="8197" name="Picture 5" descr="CSH -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11509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9512" y="980728"/>
            <a:ext cx="8834018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2800" b="1" i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Vendredi</a:t>
            </a:r>
          </a:p>
          <a:p>
            <a:pPr eaLnBrk="1" hangingPunct="1"/>
            <a:endParaRPr lang="fr-FR" sz="800" b="1" i="1" dirty="0">
              <a:solidFill>
                <a:srgbClr val="003399"/>
              </a:solidFill>
              <a:latin typeface="Arial Rounded MT Bold" panose="020F0704030504030204" pitchFamily="34" charset="0"/>
            </a:endParaRPr>
          </a:p>
          <a:p>
            <a:pPr eaLnBrk="1" hangingPunct="1"/>
            <a:r>
              <a:rPr lang="fr-FR" sz="2000" b="1" i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Matin</a:t>
            </a:r>
          </a:p>
          <a:p>
            <a:pPr eaLnBrk="1" hangingPunct="1"/>
            <a:endParaRPr lang="fr-FR" sz="800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/>
            <a:r>
              <a:rPr lang="fr-FR" sz="18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Sessions plénières</a:t>
            </a:r>
          </a:p>
          <a:p>
            <a:pPr eaLnBrk="1" hangingPunct="1"/>
            <a:endParaRPr lang="fr-FR" sz="800" b="1" dirty="0">
              <a:solidFill>
                <a:srgbClr val="92D050"/>
              </a:solidFill>
              <a:latin typeface="Arial Rounded MT Bold" pitchFamily="34" charset="0"/>
              <a:ea typeface="ＭＳ Ｐゴシック" charset="-128"/>
            </a:endParaRPr>
          </a:p>
          <a:p>
            <a:pPr eaLnBrk="1" hangingPunct="1"/>
            <a:r>
              <a:rPr lang="fr-FR" sz="1800" dirty="0">
                <a:latin typeface="Arial Rounded MT Bold" panose="020F0704030504030204" pitchFamily="34" charset="0"/>
              </a:rPr>
              <a:t>Communications orales</a:t>
            </a:r>
          </a:p>
          <a:p>
            <a:pPr eaLnBrk="1" hangingPunct="1"/>
            <a:endParaRPr lang="fr-FR" sz="700" i="1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  <a:p>
            <a:pPr eaLnBrk="1" hangingPunct="1"/>
            <a:r>
              <a:rPr lang="fr-FR" sz="1800" b="1" dirty="0">
                <a:solidFill>
                  <a:srgbClr val="92D050"/>
                </a:solidFill>
                <a:latin typeface="Arial Rounded MT Bold" panose="020F0704030504030204" pitchFamily="34" charset="0"/>
              </a:rPr>
              <a:t>Symposium</a:t>
            </a:r>
            <a:endParaRPr lang="fr-FR" sz="1800" b="1" dirty="0">
              <a:solidFill>
                <a:srgbClr val="DDDDFF"/>
              </a:solidFill>
              <a:latin typeface="Arial Rounded MT Bold" panose="020F0704030504030204" pitchFamily="34" charset="0"/>
            </a:endParaRPr>
          </a:p>
          <a:p>
            <a:pPr eaLnBrk="1" hangingPunct="1"/>
            <a:endParaRPr lang="fr-FR" sz="2800" b="1" i="1" dirty="0">
              <a:solidFill>
                <a:srgbClr val="DDDDFF"/>
              </a:solidFill>
              <a:latin typeface="Arial Rounded MT Bold" panose="020F0704030504030204" pitchFamily="34" charset="0"/>
            </a:endParaRPr>
          </a:p>
          <a:p>
            <a:pPr eaLnBrk="1" hangingPunct="1"/>
            <a:r>
              <a:rPr lang="fr-FR" sz="18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Sessions parallèles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75310" y="92075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r-FR" dirty="0" err="1">
                <a:solidFill>
                  <a:srgbClr val="003399"/>
                </a:solidFill>
                <a:latin typeface="Arial Rounded MT Bold" panose="020F0704030504030204" pitchFamily="34" charset="0"/>
              </a:rPr>
              <a:t>Pré-programme</a:t>
            </a:r>
            <a:endParaRPr lang="fr-FR" sz="2000" dirty="0">
              <a:solidFill>
                <a:srgbClr val="00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6841" y="5589240"/>
            <a:ext cx="8713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800" b="1" i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 </a:t>
            </a:r>
          </a:p>
          <a:p>
            <a:pPr eaLnBrk="1" hangingPunct="1"/>
            <a:r>
              <a:rPr lang="fr-FR" sz="2000" i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Remise des prix  posters - Conclusion des journées</a:t>
            </a:r>
            <a:endParaRPr lang="fr-FR" sz="2000" b="1" i="1" dirty="0">
              <a:solidFill>
                <a:srgbClr val="00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2764" y="4561478"/>
            <a:ext cx="8309744" cy="186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7544" y="3284984"/>
            <a:ext cx="8343183" cy="2376264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28A5E2C-E06C-4F6C-BE80-A55D14C1F5FF}"/>
              </a:ext>
            </a:extLst>
          </p:cNvPr>
          <p:cNvSpPr txBox="1"/>
          <p:nvPr/>
        </p:nvSpPr>
        <p:spPr>
          <a:xfrm>
            <a:off x="5508104" y="4653136"/>
            <a:ext cx="2742598" cy="938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Forum Eco SNPHPU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Produits de Santé</a:t>
            </a:r>
            <a:b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Usage raisonné &amp; personnalisé</a:t>
            </a:r>
          </a:p>
          <a:p>
            <a:endParaRPr lang="fr-FR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196CEA1-F54D-463A-B2F4-1F255624AD5A}"/>
              </a:ext>
            </a:extLst>
          </p:cNvPr>
          <p:cNvSpPr txBox="1"/>
          <p:nvPr/>
        </p:nvSpPr>
        <p:spPr>
          <a:xfrm>
            <a:off x="893298" y="4084330"/>
            <a:ext cx="2742598" cy="7848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Radiopharmacie</a:t>
            </a:r>
          </a:p>
          <a:p>
            <a:endParaRPr lang="fr-FR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B05B29E-DA4D-4A15-9B72-DCE5DDDA7D3E}"/>
              </a:ext>
            </a:extLst>
          </p:cNvPr>
          <p:cNvSpPr txBox="1"/>
          <p:nvPr/>
        </p:nvSpPr>
        <p:spPr>
          <a:xfrm>
            <a:off x="7453568" y="2157080"/>
            <a:ext cx="1368152" cy="1046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CSH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Corner’s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RSE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Coopérations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7CD33CD-5AAA-4D77-994D-06F07636AB0F}"/>
              </a:ext>
            </a:extLst>
          </p:cNvPr>
          <p:cNvSpPr txBox="1"/>
          <p:nvPr/>
        </p:nvSpPr>
        <p:spPr>
          <a:xfrm>
            <a:off x="5508104" y="3810726"/>
            <a:ext cx="2742598" cy="723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Session Carrières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R3C court et PUI</a:t>
            </a:r>
          </a:p>
          <a:p>
            <a:endParaRPr lang="fr-FR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23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PH2510740\Downloads\wooc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02317"/>
            <a:ext cx="9144000" cy="53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PH2510740\Downloads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25"/>
            <a:ext cx="2339752" cy="11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31913" y="87015"/>
            <a:ext cx="763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dirty="0">
                <a:solidFill>
                  <a:srgbClr val="003399"/>
                </a:solidFill>
                <a:latin typeface="Arial Rounded MT Bold" panose="020F0704030504030204" pitchFamily="34" charset="0"/>
              </a:rPr>
              <a:t>Un congrès connecté et participatif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330325" y="692696"/>
            <a:ext cx="7418388" cy="0"/>
          </a:xfrm>
          <a:prstGeom prst="line">
            <a:avLst/>
          </a:prstGeom>
          <a:noFill/>
          <a:ln w="57150" cmpd="thinThick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12" descr="CSH -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11509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37197" y="843289"/>
            <a:ext cx="737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Base posters en ligne + sessions interactives</a:t>
            </a:r>
          </a:p>
        </p:txBody>
      </p:sp>
    </p:spTree>
    <p:extLst>
      <p:ext uri="{BB962C8B-B14F-4D97-AF65-F5344CB8AC3E}">
        <p14:creationId xmlns:p14="http://schemas.microsoft.com/office/powerpoint/2010/main" val="18755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7EE97-B932-7E12-A08E-B43007192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SH - logo">
            <a:extLst>
              <a:ext uri="{FF2B5EF4-FFF2-40B4-BE49-F238E27FC236}">
                <a16:creationId xmlns:a16="http://schemas.microsoft.com/office/drawing/2014/main" id="{8DA3BC2E-5EC5-4847-A8BF-5CE97115E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11509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4">
            <a:extLst>
              <a:ext uri="{FF2B5EF4-FFF2-40B4-BE49-F238E27FC236}">
                <a16:creationId xmlns:a16="http://schemas.microsoft.com/office/drawing/2014/main" id="{06A3ED36-B449-8E0C-3768-75F43AFD5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692150"/>
            <a:ext cx="7445375" cy="0"/>
          </a:xfrm>
          <a:prstGeom prst="line">
            <a:avLst/>
          </a:prstGeom>
          <a:noFill/>
          <a:ln w="57150" cmpd="thinThick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Rounded MT Bold" panose="020F0704030504030204" pitchFamily="34" charset="0"/>
            </a:endParaRPr>
          </a:p>
        </p:txBody>
      </p:sp>
      <p:pic>
        <p:nvPicPr>
          <p:cNvPr id="8197" name="Picture 5" descr="CSH - logo">
            <a:extLst>
              <a:ext uri="{FF2B5EF4-FFF2-40B4-BE49-F238E27FC236}">
                <a16:creationId xmlns:a16="http://schemas.microsoft.com/office/drawing/2014/main" id="{2473565B-F267-FE4D-FA2B-0B5167A9E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11509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8C54C028-BD39-1492-10C5-AEB25CC41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320" y="161720"/>
            <a:ext cx="5040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r-FR" dirty="0">
                <a:solidFill>
                  <a:srgbClr val="003399"/>
                </a:solidFill>
                <a:latin typeface="Arial Rounded MT Bold" panose="020F0704030504030204" pitchFamily="34" charset="0"/>
              </a:rPr>
              <a:t>APPEL A COMMUNICATIONS</a:t>
            </a:r>
            <a:endParaRPr lang="fr-FR" sz="2000" dirty="0">
              <a:solidFill>
                <a:srgbClr val="00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1501C2-976C-A4FE-6A7D-7E30A6FA3A58}"/>
              </a:ext>
            </a:extLst>
          </p:cNvPr>
          <p:cNvSpPr txBox="1"/>
          <p:nvPr/>
        </p:nvSpPr>
        <p:spPr>
          <a:xfrm>
            <a:off x="0" y="184482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Une session posters vous sera spécialement réservée pour partager vos travaux, votre pratique professionnelle avec l'ensemble des participants.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Vos communications pourront après acceptation du jury être affichées (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e-poster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) et même sélectionnées pour une présentation orale. Les meilleures communications seront primées. </a:t>
            </a: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👉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Date ouverture de :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29 janvier 2026</a:t>
            </a:r>
          </a:p>
          <a:p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👉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Date limite de soumission :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25 mars 2026</a:t>
            </a:r>
          </a:p>
          <a:p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+ d’infos : https://www.rencontres-csh.com</a:t>
            </a:r>
            <a:b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6BA153-6C27-6097-FB80-8316533CC905}"/>
              </a:ext>
            </a:extLst>
          </p:cNvPr>
          <p:cNvSpPr txBox="1"/>
          <p:nvPr/>
        </p:nvSpPr>
        <p:spPr>
          <a:xfrm>
            <a:off x="1493346" y="4869160"/>
            <a:ext cx="61573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Un appel à candidature spécifique pour les corners sera publié prochainement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87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7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9AE04-8012-13C5-9FB5-120862619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84F07B5-95EF-48CB-FB7C-E314B0C912CC}"/>
              </a:ext>
            </a:extLst>
          </p:cNvPr>
          <p:cNvSpPr txBox="1"/>
          <p:nvPr/>
        </p:nvSpPr>
        <p:spPr>
          <a:xfrm>
            <a:off x="4875608" y="1174101"/>
            <a:ext cx="426839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F59A00"/>
              </a:solidFill>
              <a:latin typeface="Arial Black" panose="020B0A04020102020204" pitchFamily="34" charset="0"/>
            </a:endParaRPr>
          </a:p>
          <a:p>
            <a:r>
              <a:rPr lang="fr-FR" dirty="0">
                <a:solidFill>
                  <a:srgbClr val="F59A00"/>
                </a:solidFill>
                <a:latin typeface="Arial Black" panose="020B0A04020102020204" pitchFamily="34" charset="0"/>
              </a:rPr>
              <a:t>Rendez-vous à Antibes </a:t>
            </a:r>
          </a:p>
          <a:p>
            <a:r>
              <a:rPr lang="fr-FR" dirty="0">
                <a:solidFill>
                  <a:srgbClr val="F59A00"/>
                </a:solidFill>
                <a:latin typeface="Arial Black" panose="020B0A04020102020204" pitchFamily="34" charset="0"/>
              </a:rPr>
              <a:t>Juan-les-Pins : </a:t>
            </a:r>
            <a:br>
              <a:rPr lang="fr-FR" dirty="0">
                <a:solidFill>
                  <a:srgbClr val="F59A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59A00"/>
                </a:solidFill>
                <a:latin typeface="Arial Black" panose="020B0A04020102020204" pitchFamily="34" charset="0"/>
              </a:rPr>
              <a:t>Nous vous y attendons nombreux !</a:t>
            </a:r>
          </a:p>
          <a:p>
            <a:endParaRPr lang="fr-FR" sz="2000" dirty="0">
              <a:solidFill>
                <a:srgbClr val="F59A00"/>
              </a:solidFill>
              <a:latin typeface="Arial Black" panose="020B0A04020102020204" pitchFamily="34" charset="0"/>
            </a:endParaRPr>
          </a:p>
          <a:p>
            <a:endParaRPr lang="fr-FR" sz="2000" dirty="0">
              <a:solidFill>
                <a:srgbClr val="F59A00"/>
              </a:solidFill>
              <a:latin typeface="Arial Black" panose="020B0A04020102020204" pitchFamily="34" charset="0"/>
            </a:endParaRPr>
          </a:p>
          <a:p>
            <a:endParaRPr lang="fr-FR" sz="2000" dirty="0">
              <a:solidFill>
                <a:srgbClr val="F59A00"/>
              </a:solidFill>
              <a:latin typeface="Arial Black" panose="020B0A04020102020204" pitchFamily="34" charset="0"/>
            </a:endParaRPr>
          </a:p>
          <a:p>
            <a:r>
              <a:rPr lang="fr-FR" sz="1600" dirty="0">
                <a:solidFill>
                  <a:schemeClr val="bg1"/>
                </a:solidFill>
                <a:latin typeface="Arial Black" panose="020B0A04020102020204" pitchFamily="34" charset="0"/>
              </a:rPr>
              <a:t>Pour toute question, écrivez-nous </a:t>
            </a:r>
            <a:r>
              <a:rPr lang="fr-FR" sz="18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</a:p>
          <a:p>
            <a:endParaRPr lang="fr-FR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fr-FR" sz="1800" dirty="0">
                <a:solidFill>
                  <a:schemeClr val="bg1"/>
                </a:solidFill>
                <a:latin typeface="Arial Black" panose="020B0A04020102020204" pitchFamily="34" charset="0"/>
              </a:rPr>
              <a:t>📧</a:t>
            </a:r>
            <a:r>
              <a:rPr lang="fr-FR" sz="1600" dirty="0">
                <a:solidFill>
                  <a:schemeClr val="bg1"/>
                </a:solidFill>
                <a:latin typeface="Arial Black" panose="020B0A04020102020204" pitchFamily="34" charset="0"/>
              </a:rPr>
              <a:t>contact@rencontres-csh.com</a:t>
            </a:r>
          </a:p>
          <a:p>
            <a:endParaRPr lang="fr-F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2" descr="Une image contenant texte, robe, habits, robe de mariée&#10;&#10;Le contenu généré par l’IA peut être incorrect.">
            <a:extLst>
              <a:ext uri="{FF2B5EF4-FFF2-40B4-BE49-F238E27FC236}">
                <a16:creationId xmlns:a16="http://schemas.microsoft.com/office/drawing/2014/main" id="{A5CA2BFE-2D75-BDCF-487D-6CCDE5623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7560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99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74478" y="163513"/>
            <a:ext cx="71739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r-FR" dirty="0">
                <a:solidFill>
                  <a:srgbClr val="003399"/>
                </a:solidFill>
                <a:latin typeface="Arial Rounded MT Bold" panose="020F0704030504030204" pitchFamily="34" charset="0"/>
              </a:rPr>
              <a:t>Rétrospective Congrès 2025 à SAINT MALO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1330325" y="836613"/>
            <a:ext cx="7418388" cy="0"/>
          </a:xfrm>
          <a:prstGeom prst="line">
            <a:avLst/>
          </a:prstGeom>
          <a:noFill/>
          <a:ln w="57150" cmpd="thinThick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6" name="Picture 12" descr="CSH -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11509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80BA83-8749-400C-9566-48D2AC165C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94" y="1991008"/>
            <a:ext cx="6236185" cy="35078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8470FA8-0E8B-48AD-9957-6214AF20C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58" y="2873276"/>
            <a:ext cx="871659" cy="87165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7E8715A-5E4B-6E29-1F79-71A1007ACE1D}"/>
              </a:ext>
            </a:extLst>
          </p:cNvPr>
          <p:cNvSpPr txBox="1"/>
          <p:nvPr/>
        </p:nvSpPr>
        <p:spPr>
          <a:xfrm>
            <a:off x="84346" y="6044109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hlinkClick r:id="rId7"/>
              </a:rPr>
              <a:t>https://youtu.be/_boYoGHPyU0?si=wfT56EG5Va7LkYtH</a:t>
            </a:r>
            <a:endParaRPr 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14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BEC69-B7F9-DE36-23C9-904802279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DF20413-F54D-7AA3-81DE-239FFC2F8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5153"/>
            <a:ext cx="9144000" cy="6620231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B6E34884-A853-A69E-29A7-F0BF09E1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6" y="1855884"/>
            <a:ext cx="1179396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200" i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Par avion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376DF9C3-B9D6-2EB1-DB9F-D85ACE8AA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4293096"/>
            <a:ext cx="1003078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2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En train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52DC811-D52D-12EF-4DEF-35EEAE3E6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5301208"/>
            <a:ext cx="18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r-FR" sz="32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Accès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5C4BD4A-6AFD-2211-A246-FB4DC1943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2852936"/>
            <a:ext cx="10030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r-FR" sz="16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à 20 km</a:t>
            </a:r>
          </a:p>
          <a:p>
            <a:pPr algn="l" eaLnBrk="1" hangingPunct="1"/>
            <a:r>
              <a:rPr lang="fr-FR" sz="12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(navettes)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9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EFC37CB-DEE1-0437-3F88-65DB88A49BBF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486" y="-62588"/>
            <a:ext cx="4963518" cy="702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73EC6EB-F59B-08BF-1E2D-8F3BE2B2FA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00" y="453411"/>
            <a:ext cx="4963517" cy="322556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8B79A7-25FE-5959-E1AA-E94389AA8280}"/>
              </a:ext>
            </a:extLst>
          </p:cNvPr>
          <p:cNvSpPr/>
          <p:nvPr/>
        </p:nvSpPr>
        <p:spPr bwMode="auto">
          <a:xfrm>
            <a:off x="2794285" y="3760600"/>
            <a:ext cx="267782" cy="2444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9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91880" y="116632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FR" sz="28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Antipolis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783F8-FC01-425F-A7B7-1BF8E38E66F5}"/>
              </a:ext>
            </a:extLst>
          </p:cNvPr>
          <p:cNvSpPr/>
          <p:nvPr/>
        </p:nvSpPr>
        <p:spPr>
          <a:xfrm>
            <a:off x="2664008" y="6309320"/>
            <a:ext cx="3815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FR" sz="18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Centre-ville – Hôtels à proximité</a:t>
            </a:r>
          </a:p>
        </p:txBody>
      </p:sp>
      <p:pic>
        <p:nvPicPr>
          <p:cNvPr id="3" name="Image 2" descr="Une image contenant ciel, plein air, nuage, arbre&#10;&#10;Le contenu généré par l’IA peut être incorrect.">
            <a:extLst>
              <a:ext uri="{FF2B5EF4-FFF2-40B4-BE49-F238E27FC236}">
                <a16:creationId xmlns:a16="http://schemas.microsoft.com/office/drawing/2014/main" id="{1C1245D1-2831-A979-95CC-3D8B9647E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6712"/>
            <a:ext cx="9144001" cy="5149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SH -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11509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331913" y="692150"/>
            <a:ext cx="7445375" cy="0"/>
          </a:xfrm>
          <a:prstGeom prst="line">
            <a:avLst/>
          </a:prstGeom>
          <a:noFill/>
          <a:ln w="57150" cmpd="thinThick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Rounded MT Bold" panose="020F0704030504030204" pitchFamily="34" charset="0"/>
            </a:endParaRPr>
          </a:p>
        </p:txBody>
      </p:sp>
      <p:pic>
        <p:nvPicPr>
          <p:cNvPr id="6149" name="Picture 5" descr="CSH -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11509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A5F50F-913F-4160-A355-DCC864060057}"/>
              </a:ext>
            </a:extLst>
          </p:cNvPr>
          <p:cNvSpPr txBox="1"/>
          <p:nvPr/>
        </p:nvSpPr>
        <p:spPr>
          <a:xfrm>
            <a:off x="4917803" y="1484784"/>
            <a:ext cx="40466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Conférence Grand Public</a:t>
            </a:r>
          </a:p>
          <a:p>
            <a:pPr algn="r"/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pré-ouverture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Reportages</a:t>
            </a:r>
          </a:p>
          <a:p>
            <a:pPr algn="l"/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CNP/DPC</a:t>
            </a:r>
          </a:p>
          <a:p>
            <a:pPr algn="l"/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Corners thématiques</a:t>
            </a:r>
          </a:p>
          <a:p>
            <a:pPr algn="l"/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 Rondes Interactives</a:t>
            </a:r>
          </a:p>
          <a:p>
            <a:pPr algn="l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Symposiums</a:t>
            </a:r>
          </a:p>
          <a:p>
            <a:pPr marL="342900" indent="-342900" algn="l">
              <a:buFontTx/>
              <a:buChar char="-"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Mercredi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(début midi)</a:t>
            </a:r>
          </a:p>
          <a:p>
            <a:pPr marL="342900" indent="-342900" algn="l">
              <a:buFontTx/>
              <a:buChar char="-"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Jeudi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(fin matinée)</a:t>
            </a:r>
          </a:p>
          <a:p>
            <a:pPr marL="342900" indent="-342900" algn="l">
              <a:buFontTx/>
              <a:buChar char="-"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Vendredi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(matin)</a:t>
            </a:r>
          </a:p>
        </p:txBody>
      </p:sp>
      <p:pic>
        <p:nvPicPr>
          <p:cNvPr id="7" name="Image 6" descr="Une image contenant texte, robe, habits, robe de mariée&#10;&#10;Le contenu généré par l’IA peut être incorrect.">
            <a:extLst>
              <a:ext uri="{FF2B5EF4-FFF2-40B4-BE49-F238E27FC236}">
                <a16:creationId xmlns:a16="http://schemas.microsoft.com/office/drawing/2014/main" id="{E0157AF4-62AA-21A9-7EF0-1FFDA7770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0"/>
            <a:ext cx="487560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787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SH -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11509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275310" y="92075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r-FR" dirty="0" err="1">
                <a:solidFill>
                  <a:srgbClr val="003399"/>
                </a:solidFill>
                <a:latin typeface="Arial Rounded MT Bold" panose="020F0704030504030204" pitchFamily="34" charset="0"/>
              </a:rPr>
              <a:t>Pré-programme</a:t>
            </a:r>
            <a:endParaRPr lang="fr-FR" sz="2000" dirty="0">
              <a:solidFill>
                <a:srgbClr val="00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331913" y="692150"/>
            <a:ext cx="7445375" cy="0"/>
          </a:xfrm>
          <a:prstGeom prst="line">
            <a:avLst/>
          </a:prstGeom>
          <a:noFill/>
          <a:ln w="57150" cmpd="thinThick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Rounded MT Bold" panose="020F0704030504030204" pitchFamily="34" charset="0"/>
            </a:endParaRPr>
          </a:p>
        </p:txBody>
      </p:sp>
      <p:pic>
        <p:nvPicPr>
          <p:cNvPr id="6149" name="Picture 5" descr="CSH -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11509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6512" y="1422912"/>
            <a:ext cx="91440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2800" b="1" i="1" dirty="0">
                <a:solidFill>
                  <a:srgbClr val="003399"/>
                </a:solidFill>
                <a:latin typeface="Arial Rounded MT Bold" panose="020F0704030504030204" pitchFamily="34" charset="0"/>
                <a:ea typeface="ＭＳ Ｐゴシック" charset="-128"/>
              </a:rPr>
              <a:t>Mardi</a:t>
            </a:r>
            <a:r>
              <a:rPr lang="fr-FR" sz="1800" b="1" i="1" dirty="0">
                <a:solidFill>
                  <a:srgbClr val="003399"/>
                </a:solidFill>
                <a:latin typeface="Arial Rounded MT Bold" panose="020F0704030504030204" pitchFamily="34" charset="0"/>
                <a:ea typeface="ＭＳ Ｐゴシック" charset="-128"/>
              </a:rPr>
              <a:t> </a:t>
            </a:r>
          </a:p>
          <a:p>
            <a:pPr eaLnBrk="1" hangingPunct="1"/>
            <a:endParaRPr lang="fr-FR" sz="700" b="1" i="1" dirty="0">
              <a:solidFill>
                <a:srgbClr val="003399"/>
              </a:solidFill>
              <a:latin typeface="Arial Rounded MT Bold" panose="020F0704030504030204" pitchFamily="34" charset="0"/>
              <a:ea typeface="ＭＳ Ｐゴシック" charset="-128"/>
            </a:endParaRPr>
          </a:p>
          <a:p>
            <a:pPr eaLnBrk="1" hangingPunct="1"/>
            <a:r>
              <a:rPr lang="fr-FR" sz="2000" b="1" i="1" dirty="0">
                <a:solidFill>
                  <a:srgbClr val="003399"/>
                </a:solidFill>
                <a:latin typeface="Arial Rounded MT Bold" panose="020F0704030504030204" pitchFamily="34" charset="0"/>
                <a:ea typeface="ＭＳ Ｐゴシック" charset="-128"/>
              </a:rPr>
              <a:t>18h00 Antipolis – Antibes Juan-Les-Pins</a:t>
            </a:r>
          </a:p>
          <a:p>
            <a:pPr eaLnBrk="1" hangingPunct="1"/>
            <a:endParaRPr lang="fr-FR" sz="900" b="1" i="1" dirty="0">
              <a:solidFill>
                <a:srgbClr val="0000CC"/>
              </a:solidFill>
              <a:latin typeface="Arial Rounded MT Bold" panose="020F0704030504030204" pitchFamily="34" charset="0"/>
              <a:ea typeface="ＭＳ Ｐゴシック" charset="-128"/>
            </a:endParaRPr>
          </a:p>
          <a:p>
            <a:pPr eaLnBrk="1" hangingPunct="1"/>
            <a:endParaRPr lang="fr-FR" sz="1800" b="1" i="1" dirty="0">
              <a:solidFill>
                <a:srgbClr val="FF6DD9"/>
              </a:solidFill>
              <a:latin typeface="Arial Rounded MT Bold" pitchFamily="34" charset="0"/>
              <a:ea typeface="ＭＳ Ｐゴシック" charset="-128"/>
            </a:endParaRPr>
          </a:p>
          <a:p>
            <a:pPr eaLnBrk="1" hangingPunct="1"/>
            <a:endParaRPr lang="fr-FR" sz="2000" b="1" i="1" dirty="0">
              <a:solidFill>
                <a:srgbClr val="003399"/>
              </a:solidFill>
              <a:latin typeface="Arial Rounded MT Bold" pitchFamily="34" charset="0"/>
              <a:ea typeface="ＭＳ Ｐゴシック" charset="-128"/>
            </a:endParaRPr>
          </a:p>
          <a:p>
            <a:pPr eaLnBrk="1" hangingPunct="1"/>
            <a:endParaRPr lang="fr-FR" sz="900" i="1" dirty="0">
              <a:solidFill>
                <a:srgbClr val="92D050"/>
              </a:solidFill>
              <a:latin typeface="Arial Rounded MT Bold" pitchFamily="34" charset="0"/>
              <a:ea typeface="ＭＳ Ｐゴシック" charset="-128"/>
            </a:endParaRPr>
          </a:p>
          <a:p>
            <a:pPr eaLnBrk="1" hangingPunct="1"/>
            <a:r>
              <a:rPr lang="fr-FR" sz="18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Conférence Grand Public</a:t>
            </a:r>
          </a:p>
          <a:p>
            <a:pPr eaLnBrk="1" hangingPunct="1"/>
            <a:br>
              <a:rPr lang="fr-FR" sz="1800" b="1" i="1" dirty="0">
                <a:highlight>
                  <a:srgbClr val="FFFF00"/>
                </a:highlight>
                <a:latin typeface="Arial Rounded MT Bold" pitchFamily="34" charset="0"/>
                <a:ea typeface="ＭＳ Ｐゴシック" charset="-128"/>
              </a:rPr>
            </a:br>
            <a:r>
              <a:rPr lang="fr-FR" b="1" dirty="0">
                <a:latin typeface="Arial Rounded MT Bold" pitchFamily="34" charset="0"/>
                <a:ea typeface="ＭＳ Ｐゴシック" charset="-128"/>
              </a:rPr>
              <a:t>Vivre dans un monde stressé</a:t>
            </a:r>
            <a:br>
              <a:rPr lang="fr-FR" sz="1800" b="1" i="1" dirty="0">
                <a:latin typeface="Arial Rounded MT Bold" pitchFamily="34" charset="0"/>
                <a:ea typeface="ＭＳ Ｐゴシック" charset="-128"/>
              </a:rPr>
            </a:br>
            <a:r>
              <a:rPr lang="fr-FR" sz="1800" i="1" dirty="0">
                <a:latin typeface="Arial Rounded MT Bold" pitchFamily="34" charset="0"/>
                <a:ea typeface="ＭＳ Ｐゴシック" charset="-128"/>
              </a:rPr>
              <a:t>Stress, comportements alimentaires et explosion des maladies métaboliques</a:t>
            </a:r>
          </a:p>
          <a:p>
            <a:pPr eaLnBrk="1" hangingPunct="1"/>
            <a:endParaRPr lang="fr-FR" sz="1800" i="1" dirty="0">
              <a:latin typeface="Arial Rounded MT Bold" pitchFamily="34" charset="0"/>
              <a:ea typeface="ＭＳ Ｐゴシック" charset="-128"/>
            </a:endParaRPr>
          </a:p>
          <a:p>
            <a:pPr eaLnBrk="1" hangingPunct="1"/>
            <a:r>
              <a:rPr lang="fr-FR" sz="1800" i="1" dirty="0">
                <a:latin typeface="Arial Rounded MT Bold" pitchFamily="34" charset="0"/>
                <a:ea typeface="ＭＳ Ｐゴシック" charset="-128"/>
              </a:rPr>
              <a:t>Comment gérer ?</a:t>
            </a:r>
          </a:p>
          <a:p>
            <a:pPr eaLnBrk="1" hangingPunct="1"/>
            <a:r>
              <a:rPr lang="fr-FR" sz="1800" i="1" dirty="0">
                <a:latin typeface="Arial Rounded MT Bold" pitchFamily="34" charset="0"/>
                <a:ea typeface="ＭＳ Ｐゴシック" charset="-128"/>
              </a:rPr>
              <a:t>Mieux manger pour mieux résister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35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SH -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11509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275310" y="92075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r-FR" dirty="0" err="1">
                <a:solidFill>
                  <a:srgbClr val="003399"/>
                </a:solidFill>
                <a:latin typeface="Arial Rounded MT Bold" panose="020F0704030504030204" pitchFamily="34" charset="0"/>
              </a:rPr>
              <a:t>Pré-programme</a:t>
            </a:r>
            <a:endParaRPr lang="fr-FR" sz="2000" dirty="0">
              <a:solidFill>
                <a:srgbClr val="00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331913" y="692150"/>
            <a:ext cx="7445375" cy="0"/>
          </a:xfrm>
          <a:prstGeom prst="line">
            <a:avLst/>
          </a:prstGeom>
          <a:noFill/>
          <a:ln w="57150" cmpd="thinThick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Rounded MT Bold" panose="020F0704030504030204" pitchFamily="34" charset="0"/>
            </a:endParaRPr>
          </a:p>
        </p:txBody>
      </p:sp>
      <p:pic>
        <p:nvPicPr>
          <p:cNvPr id="6149" name="Picture 5" descr="CSH -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11509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" y="682540"/>
            <a:ext cx="914400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2800" b="1" i="1" dirty="0">
                <a:solidFill>
                  <a:srgbClr val="003399"/>
                </a:solidFill>
                <a:latin typeface="Arial Rounded MT Bold" panose="020F0704030504030204" pitchFamily="34" charset="0"/>
                <a:ea typeface="ＭＳ Ｐゴシック" charset="-128"/>
              </a:rPr>
              <a:t>Mercredi</a:t>
            </a:r>
            <a:r>
              <a:rPr lang="fr-FR" sz="1800" b="1" i="1" dirty="0">
                <a:solidFill>
                  <a:srgbClr val="003399"/>
                </a:solidFill>
                <a:latin typeface="Arial Rounded MT Bold" panose="020F0704030504030204" pitchFamily="34" charset="0"/>
                <a:ea typeface="ＭＳ Ｐゴシック" charset="-128"/>
              </a:rPr>
              <a:t> </a:t>
            </a:r>
          </a:p>
          <a:p>
            <a:pPr eaLnBrk="1" hangingPunct="1"/>
            <a:endParaRPr lang="fr-FR" sz="700" b="1" i="1" dirty="0">
              <a:solidFill>
                <a:srgbClr val="003399"/>
              </a:solidFill>
              <a:latin typeface="Arial Rounded MT Bold" panose="020F0704030504030204" pitchFamily="34" charset="0"/>
              <a:ea typeface="ＭＳ Ｐゴシック" charset="-128"/>
            </a:endParaRPr>
          </a:p>
          <a:p>
            <a:pPr eaLnBrk="1" hangingPunct="1"/>
            <a:r>
              <a:rPr lang="fr-FR" sz="2000" b="1" i="1" dirty="0">
                <a:solidFill>
                  <a:srgbClr val="003399"/>
                </a:solidFill>
                <a:latin typeface="Arial Rounded MT Bold" panose="020F0704030504030204" pitchFamily="34" charset="0"/>
                <a:ea typeface="ＭＳ Ｐゴシック" charset="-128"/>
              </a:rPr>
              <a:t>Matin</a:t>
            </a:r>
          </a:p>
          <a:p>
            <a:pPr eaLnBrk="1" hangingPunct="1"/>
            <a:endParaRPr lang="fr-FR" sz="900" b="1" i="1" dirty="0">
              <a:solidFill>
                <a:srgbClr val="0000CC"/>
              </a:solidFill>
              <a:latin typeface="Arial Rounded MT Bold" panose="020F0704030504030204" pitchFamily="34" charset="0"/>
              <a:ea typeface="ＭＳ Ｐゴシック" charset="-128"/>
            </a:endParaRPr>
          </a:p>
          <a:p>
            <a:pPr eaLnBrk="1" hangingPunct="1"/>
            <a:r>
              <a:rPr lang="fr-FR" sz="1800" b="1" dirty="0">
                <a:latin typeface="Arial Rounded MT Bold" pitchFamily="34" charset="0"/>
                <a:ea typeface="ＭＳ Ｐゴシック" charset="-128"/>
              </a:rPr>
              <a:t>Session Situations Sanitaires Exceptionnelles</a:t>
            </a:r>
            <a:endParaRPr lang="fr-FR" sz="1800" b="1" i="1" dirty="0">
              <a:latin typeface="Arial Rounded MT Bold" pitchFamily="34" charset="0"/>
              <a:ea typeface="ＭＳ Ｐゴシック" charset="-128"/>
            </a:endParaRPr>
          </a:p>
          <a:p>
            <a:pPr eaLnBrk="1" hangingPunct="1"/>
            <a:endParaRPr lang="fr-FR" sz="400" dirty="0">
              <a:latin typeface="Arial Rounded MT Bold" pitchFamily="34" charset="0"/>
              <a:ea typeface="ＭＳ Ｐゴシック" charset="-128"/>
            </a:endParaRPr>
          </a:p>
          <a:p>
            <a:pPr eaLnBrk="1" hangingPunct="1"/>
            <a:endParaRPr lang="fr-FR" sz="400" dirty="0">
              <a:latin typeface="Arial Rounded MT Bold" pitchFamily="34" charset="0"/>
              <a:ea typeface="ＭＳ Ｐゴシック" charset="-128"/>
            </a:endParaRPr>
          </a:p>
          <a:p>
            <a:pPr eaLnBrk="1" hangingPunct="1"/>
            <a:r>
              <a:rPr lang="fr-FR" sz="1800" b="1" dirty="0">
                <a:latin typeface="Arial Rounded MT Bold" pitchFamily="34" charset="0"/>
                <a:ea typeface="ＭＳ Ｐゴシック" charset="-128"/>
              </a:rPr>
              <a:t>Informations professionnelles SNPHPU / SNRPH</a:t>
            </a:r>
          </a:p>
          <a:p>
            <a:pPr eaLnBrk="1" hangingPunct="1"/>
            <a:endParaRPr lang="fr-FR" sz="1800" b="1" i="1" dirty="0">
              <a:solidFill>
                <a:srgbClr val="FF6DD9"/>
              </a:solidFill>
              <a:latin typeface="Arial Rounded MT Bold" pitchFamily="34" charset="0"/>
              <a:ea typeface="ＭＳ Ｐゴシック" charset="-128"/>
            </a:endParaRPr>
          </a:p>
          <a:p>
            <a:pPr eaLnBrk="1" hangingPunct="1"/>
            <a:r>
              <a:rPr lang="fr-FR" sz="2000" b="1" i="1" dirty="0">
                <a:solidFill>
                  <a:srgbClr val="003399"/>
                </a:solidFill>
                <a:latin typeface="Arial Rounded MT Bold" pitchFamily="34" charset="0"/>
                <a:ea typeface="ＭＳ Ｐゴシック" charset="-128"/>
              </a:rPr>
              <a:t>Après-midi</a:t>
            </a:r>
          </a:p>
          <a:p>
            <a:pPr eaLnBrk="1" hangingPunct="1"/>
            <a:endParaRPr lang="fr-FR" sz="900" b="1" i="1" dirty="0">
              <a:solidFill>
                <a:srgbClr val="003399"/>
              </a:solidFill>
              <a:latin typeface="Arial Rounded MT Bold" pitchFamily="34" charset="0"/>
              <a:ea typeface="ＭＳ Ｐゴシック" charset="-128"/>
            </a:endParaRPr>
          </a:p>
          <a:p>
            <a:pPr eaLnBrk="1" hangingPunct="1"/>
            <a:r>
              <a:rPr lang="fr-FR" sz="18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Sessions plénières</a:t>
            </a:r>
          </a:p>
          <a:p>
            <a:pPr eaLnBrk="1" hangingPunct="1"/>
            <a:endParaRPr lang="fr-FR" sz="900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/>
            <a:r>
              <a:rPr lang="fr-FR" sz="1800" b="1" dirty="0">
                <a:solidFill>
                  <a:srgbClr val="92D050"/>
                </a:solidFill>
                <a:latin typeface="Arial Rounded MT Bold" pitchFamily="34" charset="0"/>
                <a:ea typeface="ＭＳ Ｐゴシック" charset="-128"/>
              </a:rPr>
              <a:t>Symposium</a:t>
            </a:r>
          </a:p>
          <a:p>
            <a:pPr eaLnBrk="1" hangingPunct="1"/>
            <a:r>
              <a:rPr lang="fr-FR" sz="900" i="1" dirty="0">
                <a:solidFill>
                  <a:srgbClr val="92D050"/>
                </a:solidFill>
                <a:latin typeface="Arial Rounded MT Bold" pitchFamily="34" charset="0"/>
                <a:ea typeface="ＭＳ Ｐゴシック" charset="-128"/>
              </a:rPr>
              <a:t> </a:t>
            </a:r>
            <a:endParaRPr lang="fr-FR" sz="1100" i="1" dirty="0">
              <a:solidFill>
                <a:srgbClr val="0000CC"/>
              </a:solidFill>
              <a:latin typeface="Arial Rounded MT Bold" pitchFamily="34" charset="0"/>
              <a:ea typeface="ＭＳ Ｐゴシック" charset="-128"/>
            </a:endParaRPr>
          </a:p>
          <a:p>
            <a:pPr eaLnBrk="1" hangingPunct="1"/>
            <a:r>
              <a:rPr lang="fr-FR" sz="1800" b="1" dirty="0">
                <a:latin typeface="Arial Rounded MT Bold" pitchFamily="34" charset="0"/>
                <a:ea typeface="ＭＳ Ｐゴシック" charset="-128"/>
              </a:rPr>
              <a:t>Pharmacie Clinique : Diabète &amp; Obésité </a:t>
            </a:r>
            <a:r>
              <a:rPr lang="fr-FR" sz="1200" dirty="0">
                <a:latin typeface="Arial Rounded MT Bold" pitchFamily="34" charset="0"/>
                <a:ea typeface="ＭＳ Ｐゴシック" charset="-128"/>
              </a:rPr>
              <a:t>(part 1)</a:t>
            </a:r>
            <a:br>
              <a:rPr lang="fr-FR" sz="1800" b="1" dirty="0">
                <a:latin typeface="Arial Rounded MT Bold" pitchFamily="34" charset="0"/>
                <a:ea typeface="ＭＳ Ｐゴシック" charset="-128"/>
              </a:rPr>
            </a:br>
            <a:endParaRPr lang="fr-FR" sz="1800" i="1" dirty="0">
              <a:solidFill>
                <a:srgbClr val="003399"/>
              </a:solidFill>
              <a:latin typeface="Arial Rounded MT Bold" pitchFamily="34" charset="0"/>
              <a:ea typeface="ＭＳ Ｐゴシック" charset="-12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47664" y="4668449"/>
            <a:ext cx="60486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endParaRPr lang="fr-FR" sz="700" i="1" dirty="0">
              <a:solidFill>
                <a:srgbClr val="FF6DD9"/>
              </a:solidFill>
              <a:latin typeface="Arial Rounded MT Bold" pitchFamily="34" charset="0"/>
              <a:ea typeface="ＭＳ Ｐゴシック" charset="-128"/>
            </a:endParaRPr>
          </a:p>
          <a:p>
            <a:pPr eaLnBrk="1" hangingPunct="1"/>
            <a:r>
              <a:rPr lang="fr-FR" sz="18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Sessions parallèles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78537" y="4724022"/>
            <a:ext cx="8343183" cy="2017345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58397" y="5222230"/>
            <a:ext cx="2565531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Ateliers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DMI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Numérique en Santé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Réanimation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Radiopharmacie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Biologie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1AEAB01-3D2C-3046-90B0-5D3CA956F6A4}"/>
              </a:ext>
            </a:extLst>
          </p:cNvPr>
          <p:cNvSpPr txBox="1"/>
          <p:nvPr/>
        </p:nvSpPr>
        <p:spPr>
          <a:xfrm>
            <a:off x="5292080" y="5301208"/>
            <a:ext cx="2565531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Pharmacie Clinique :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Diabète &amp; Obésité (part 2)</a:t>
            </a:r>
          </a:p>
          <a:p>
            <a:endParaRPr lang="fr-F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453568" y="2157080"/>
            <a:ext cx="1368152" cy="1046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CSH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Corner’s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RSE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Coopérations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3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SH -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11509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331913" y="692150"/>
            <a:ext cx="7445375" cy="0"/>
          </a:xfrm>
          <a:prstGeom prst="line">
            <a:avLst/>
          </a:prstGeom>
          <a:noFill/>
          <a:ln w="57150" cmpd="thinThick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Rounded MT Bold" panose="020F0704030504030204" pitchFamily="34" charset="0"/>
            </a:endParaRPr>
          </a:p>
        </p:txBody>
      </p:sp>
      <p:pic>
        <p:nvPicPr>
          <p:cNvPr id="7173" name="Picture 5" descr="CSH -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11509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" y="764704"/>
            <a:ext cx="9144000" cy="420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2800" b="1" i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Jeudi</a:t>
            </a:r>
            <a:r>
              <a:rPr lang="fr-FR" sz="1800" b="1" i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 </a:t>
            </a:r>
            <a:endParaRPr lang="fr-FR" sz="1000" b="1" i="1" dirty="0">
              <a:solidFill>
                <a:srgbClr val="003399"/>
              </a:solidFill>
              <a:latin typeface="Arial Rounded MT Bold" panose="020F0704030504030204" pitchFamily="34" charset="0"/>
            </a:endParaRPr>
          </a:p>
          <a:p>
            <a:pPr eaLnBrk="1" hangingPunct="1"/>
            <a:r>
              <a:rPr lang="fr-FR" sz="18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Sessions plénières</a:t>
            </a:r>
          </a:p>
          <a:p>
            <a:pPr eaLnBrk="1" hangingPunct="1"/>
            <a:endParaRPr lang="fr-FR" sz="800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/>
            <a:r>
              <a:rPr lang="fr-FR" sz="1800" b="1" i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Matin</a:t>
            </a:r>
            <a:endParaRPr lang="fr-FR" sz="1600" b="1" i="1" dirty="0">
              <a:solidFill>
                <a:srgbClr val="003399"/>
              </a:solidFill>
              <a:latin typeface="Arial Rounded MT Bold" panose="020F0704030504030204" pitchFamily="34" charset="0"/>
            </a:endParaRPr>
          </a:p>
          <a:p>
            <a:pPr eaLnBrk="1" hangingPunct="1"/>
            <a:r>
              <a:rPr lang="fr-FR" sz="1600" dirty="0">
                <a:latin typeface="Arial Rounded MT Bold" panose="020F0704030504030204" pitchFamily="34" charset="0"/>
              </a:rPr>
              <a:t>Communications orales</a:t>
            </a:r>
          </a:p>
          <a:p>
            <a:pPr eaLnBrk="1" hangingPunct="1"/>
            <a:r>
              <a:rPr lang="fr-FR" sz="1600" dirty="0">
                <a:latin typeface="Arial Rounded MT Bold" panose="020F0704030504030204" pitchFamily="34" charset="0"/>
              </a:rPr>
              <a:t>Ouverture officielle</a:t>
            </a:r>
          </a:p>
          <a:p>
            <a:pPr eaLnBrk="1" hangingPunct="1"/>
            <a:endParaRPr lang="fr-FR" sz="600" dirty="0">
              <a:latin typeface="Arial Rounded MT Bold" panose="020F0704030504030204" pitchFamily="34" charset="0"/>
            </a:endParaRPr>
          </a:p>
          <a:p>
            <a:pPr eaLnBrk="1" hangingPunct="1"/>
            <a:r>
              <a:rPr lang="fr-FR" sz="16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Conférence de prestige </a:t>
            </a:r>
          </a:p>
          <a:p>
            <a:pPr eaLnBrk="1" hangingPunct="1"/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Communiquer pour mieux manager ?</a:t>
            </a:r>
          </a:p>
          <a:p>
            <a:pPr eaLnBrk="1" hangingPunct="1"/>
            <a:endParaRPr lang="fr-FR" sz="600" i="1" dirty="0">
              <a:solidFill>
                <a:srgbClr val="92D050"/>
              </a:solidFill>
              <a:highlight>
                <a:srgbClr val="FFFF00"/>
              </a:highlight>
              <a:latin typeface="Arial Rounded MT Bold" panose="020F0704030504030204" pitchFamily="34" charset="0"/>
            </a:endParaRPr>
          </a:p>
          <a:p>
            <a:pPr eaLnBrk="1" hangingPunct="1"/>
            <a:r>
              <a:rPr lang="fr-FR" sz="1600" dirty="0">
                <a:latin typeface="Arial Rounded MT Bold" panose="020F0704030504030204" pitchFamily="34" charset="0"/>
              </a:rPr>
              <a:t>Allocutions officielles</a:t>
            </a:r>
          </a:p>
          <a:p>
            <a:pPr eaLnBrk="1" hangingPunct="1"/>
            <a:endParaRPr lang="fr-FR" sz="700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  <a:p>
            <a:pPr eaLnBrk="1" hangingPunct="1"/>
            <a:r>
              <a:rPr lang="fr-FR" sz="1600" b="1" dirty="0">
                <a:solidFill>
                  <a:srgbClr val="92D050"/>
                </a:solidFill>
                <a:latin typeface="Arial Rounded MT Bold" panose="020F0704030504030204" pitchFamily="34" charset="0"/>
              </a:rPr>
              <a:t>Symposium</a:t>
            </a:r>
            <a:endParaRPr lang="fr-FR" sz="1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eaLnBrk="1" hangingPunct="1"/>
            <a:endParaRPr lang="fr-FR" sz="1050" b="1" i="1" dirty="0">
              <a:solidFill>
                <a:srgbClr val="FFFF99"/>
              </a:solidFill>
              <a:latin typeface="Arial Rounded MT Bold" panose="020F0704030504030204" pitchFamily="34" charset="0"/>
            </a:endParaRPr>
          </a:p>
          <a:p>
            <a:pPr eaLnBrk="1" hangingPunct="1"/>
            <a:r>
              <a:rPr lang="fr-FR" sz="1800" b="1" i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Après-midi</a:t>
            </a:r>
          </a:p>
          <a:p>
            <a:pPr eaLnBrk="1" hangingPunct="1"/>
            <a:r>
              <a:rPr lang="fr-FR" sz="16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Table Ronde Scénarisée &amp; Interactive</a:t>
            </a:r>
          </a:p>
          <a:p>
            <a:pPr eaLnBrk="1" hangingPunct="1"/>
            <a:r>
              <a:rPr lang="fr-F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Parcours thérapeutiques : PUI &amp; Maladies chroniques </a:t>
            </a:r>
            <a:r>
              <a:rPr lang="fr-FR" sz="1200" dirty="0">
                <a:latin typeface="Arial Rounded MT Bold" pitchFamily="34" charset="0"/>
                <a:ea typeface="ＭＳ Ｐゴシック" charset="-128"/>
              </a:rPr>
              <a:t>(part 1)</a:t>
            </a:r>
            <a:b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Quelle place pour le pharmacien hospitalier ? Quels enjeux pour nos PUI ?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75310" y="92075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r-FR" dirty="0" err="1">
                <a:solidFill>
                  <a:srgbClr val="003399"/>
                </a:solidFill>
                <a:latin typeface="Arial Rounded MT Bold" panose="020F0704030504030204" pitchFamily="34" charset="0"/>
              </a:rPr>
              <a:t>Pré-programme</a:t>
            </a:r>
            <a:endParaRPr lang="fr-FR" sz="2000" dirty="0">
              <a:solidFill>
                <a:srgbClr val="00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67043" y="4827091"/>
            <a:ext cx="60486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endParaRPr lang="fr-FR" sz="700" i="1" dirty="0">
              <a:solidFill>
                <a:srgbClr val="FF6DD9"/>
              </a:solidFill>
              <a:latin typeface="Arial Rounded MT Bold" pitchFamily="34" charset="0"/>
              <a:ea typeface="ＭＳ Ｐゴシック" charset="-128"/>
            </a:endParaRPr>
          </a:p>
          <a:p>
            <a:pPr eaLnBrk="1" hangingPunct="1"/>
            <a:r>
              <a:rPr lang="fr-FR" sz="16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Sessions parallèles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1AEAB01-3D2C-3046-90B0-5D3CA956F6A4}"/>
              </a:ext>
            </a:extLst>
          </p:cNvPr>
          <p:cNvSpPr txBox="1"/>
          <p:nvPr/>
        </p:nvSpPr>
        <p:spPr>
          <a:xfrm>
            <a:off x="5436096" y="5589240"/>
            <a:ext cx="2565531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</a:p>
          <a:p>
            <a:endParaRPr lang="fr-F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Parcours thérapeutiques (part 2)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8537" y="4981999"/>
            <a:ext cx="8343183" cy="1723139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E56B12-3806-4AE3-99E7-E4C18DF30766}"/>
              </a:ext>
            </a:extLst>
          </p:cNvPr>
          <p:cNvSpPr txBox="1"/>
          <p:nvPr/>
        </p:nvSpPr>
        <p:spPr>
          <a:xfrm>
            <a:off x="1115616" y="5262880"/>
            <a:ext cx="2565531" cy="115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Ateliers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DMI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Numérique en Santé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Réanimation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Radiopharmacie</a:t>
            </a:r>
            <a:b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Biologie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598760D-0B57-4883-8991-1C505ABF31F8}"/>
              </a:ext>
            </a:extLst>
          </p:cNvPr>
          <p:cNvSpPr txBox="1"/>
          <p:nvPr/>
        </p:nvSpPr>
        <p:spPr>
          <a:xfrm>
            <a:off x="7453568" y="2157080"/>
            <a:ext cx="1368152" cy="1046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CSH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Corner’s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RSE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Coopérations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5491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Présentation Partenaires congrès NANTES v1[2020012109370423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922</Words>
  <Application>Microsoft Office PowerPoint</Application>
  <PresentationFormat>Affichage à l'écran (4:3)</PresentationFormat>
  <Paragraphs>215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Rounded MT Bold</vt:lpstr>
      <vt:lpstr>calibri</vt:lpstr>
      <vt:lpstr>calibri</vt:lpstr>
      <vt:lpstr>Times New Roman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chimie organique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 a</dc:creator>
  <cp:lastModifiedBy>Florence Chabert</cp:lastModifiedBy>
  <cp:revision>1096</cp:revision>
  <cp:lastPrinted>2017-01-17T17:13:19Z</cp:lastPrinted>
  <dcterms:created xsi:type="dcterms:W3CDTF">2004-09-10T15:22:51Z</dcterms:created>
  <dcterms:modified xsi:type="dcterms:W3CDTF">2026-02-13T14:46:37Z</dcterms:modified>
</cp:coreProperties>
</file>